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7" r:id="rId3"/>
    <p:sldId id="281" r:id="rId4"/>
    <p:sldId id="290" r:id="rId5"/>
    <p:sldId id="283" r:id="rId6"/>
    <p:sldId id="296" r:id="rId7"/>
    <p:sldId id="301" r:id="rId8"/>
    <p:sldId id="302" r:id="rId9"/>
    <p:sldId id="303" r:id="rId10"/>
    <p:sldId id="292" r:id="rId11"/>
    <p:sldId id="280" r:id="rId12"/>
    <p:sldId id="30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99FF66"/>
    <a:srgbClr val="BBF65C"/>
    <a:srgbClr val="99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>
        <p:scale>
          <a:sx n="78" d="100"/>
          <a:sy n="78" d="100"/>
        </p:scale>
        <p:origin x="-114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6805555555555555"/>
          <c:y val="0.11342592592592617"/>
          <c:w val="0.44173560949509327"/>
          <c:h val="0.70328958880139958"/>
        </c:manualLayout>
      </c:layout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-5.2910787690256735E-2"/>
                  <c:y val="-3.0408498672561323E-3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'[1_Математика на графіку.xlsx]матемграфіка'!$C$3:$C$4</c:f>
              <c:strCache>
                <c:ptCount val="2"/>
                <c:pt idx="0">
                  <c:v>Математика</c:v>
                </c:pt>
                <c:pt idx="1">
                  <c:v>Решта</c:v>
                </c:pt>
              </c:strCache>
            </c:strRef>
          </c:cat>
          <c:val>
            <c:numRef>
              <c:f>'[1_Математика на графіку.xlsx]матемграфіка'!$D$3:$D$4</c:f>
              <c:numCache>
                <c:formatCode>General</c:formatCode>
                <c:ptCount val="2"/>
                <c:pt idx="0">
                  <c:v>1410</c:v>
                </c:pt>
                <c:pt idx="1">
                  <c:v>4012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perspective val="30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Загальна!$B$271:$B$295</c:f>
              <c:strCache>
                <c:ptCount val="25"/>
                <c:pt idx="0">
                  <c:v>Вінницька</c:v>
                </c:pt>
                <c:pt idx="1">
                  <c:v>Волинська</c:v>
                </c:pt>
                <c:pt idx="2">
                  <c:v>Дніпропетровська</c:v>
                </c:pt>
                <c:pt idx="3">
                  <c:v>Донецька</c:v>
                </c:pt>
                <c:pt idx="4">
                  <c:v>Житомирська</c:v>
                </c:pt>
                <c:pt idx="5">
                  <c:v>Закарпатська</c:v>
                </c:pt>
                <c:pt idx="6">
                  <c:v>Запорізька</c:v>
                </c:pt>
                <c:pt idx="7">
                  <c:v>Івано-Франківська</c:v>
                </c:pt>
                <c:pt idx="8">
                  <c:v>Київ</c:v>
                </c:pt>
                <c:pt idx="9">
                  <c:v>Київська</c:v>
                </c:pt>
                <c:pt idx="10">
                  <c:v>Кіровоградська</c:v>
                </c:pt>
                <c:pt idx="11">
                  <c:v>Луганська</c:v>
                </c:pt>
                <c:pt idx="12">
                  <c:v>Львівська</c:v>
                </c:pt>
                <c:pt idx="13">
                  <c:v>Миколаївська</c:v>
                </c:pt>
                <c:pt idx="14">
                  <c:v>Одеська</c:v>
                </c:pt>
                <c:pt idx="15">
                  <c:v>Полтавська</c:v>
                </c:pt>
                <c:pt idx="16">
                  <c:v>Рівненська</c:v>
                </c:pt>
                <c:pt idx="17">
                  <c:v>Сумська</c:v>
                </c:pt>
                <c:pt idx="18">
                  <c:v>Тернопільська</c:v>
                </c:pt>
                <c:pt idx="19">
                  <c:v>Харківська</c:v>
                </c:pt>
                <c:pt idx="20">
                  <c:v>Херсонська</c:v>
                </c:pt>
                <c:pt idx="21">
                  <c:v>Хмельницька</c:v>
                </c:pt>
                <c:pt idx="22">
                  <c:v>Черкаська</c:v>
                </c:pt>
                <c:pt idx="23">
                  <c:v>Чернівецька</c:v>
                </c:pt>
                <c:pt idx="24">
                  <c:v>Чернігівська</c:v>
                </c:pt>
              </c:strCache>
            </c:strRef>
          </c:cat>
          <c:val>
            <c:numRef>
              <c:f>Загальна!$C$271:$C$295</c:f>
              <c:numCache>
                <c:formatCode>General</c:formatCode>
                <c:ptCount val="25"/>
                <c:pt idx="0">
                  <c:v>46</c:v>
                </c:pt>
                <c:pt idx="1">
                  <c:v>66</c:v>
                </c:pt>
                <c:pt idx="2">
                  <c:v>62</c:v>
                </c:pt>
                <c:pt idx="3">
                  <c:v>98</c:v>
                </c:pt>
                <c:pt idx="4">
                  <c:v>45</c:v>
                </c:pt>
                <c:pt idx="5">
                  <c:v>51</c:v>
                </c:pt>
                <c:pt idx="6">
                  <c:v>64</c:v>
                </c:pt>
                <c:pt idx="7">
                  <c:v>40</c:v>
                </c:pt>
                <c:pt idx="8">
                  <c:v>37</c:v>
                </c:pt>
                <c:pt idx="9">
                  <c:v>95</c:v>
                </c:pt>
                <c:pt idx="10">
                  <c:v>48</c:v>
                </c:pt>
                <c:pt idx="11">
                  <c:v>24</c:v>
                </c:pt>
                <c:pt idx="12">
                  <c:v>23</c:v>
                </c:pt>
                <c:pt idx="13">
                  <c:v>35</c:v>
                </c:pt>
                <c:pt idx="14">
                  <c:v>51</c:v>
                </c:pt>
                <c:pt idx="15">
                  <c:v>48</c:v>
                </c:pt>
                <c:pt idx="16">
                  <c:v>36</c:v>
                </c:pt>
                <c:pt idx="17">
                  <c:v>74</c:v>
                </c:pt>
                <c:pt idx="18">
                  <c:v>53</c:v>
                </c:pt>
                <c:pt idx="19">
                  <c:v>102</c:v>
                </c:pt>
                <c:pt idx="20">
                  <c:v>32</c:v>
                </c:pt>
                <c:pt idx="21">
                  <c:v>110</c:v>
                </c:pt>
                <c:pt idx="22">
                  <c:v>59</c:v>
                </c:pt>
                <c:pt idx="23">
                  <c:v>47</c:v>
                </c:pt>
                <c:pt idx="24">
                  <c:v>64</c:v>
                </c:pt>
              </c:numCache>
            </c:numRef>
          </c:val>
        </c:ser>
        <c:dLbls>
          <c:showVal val="1"/>
        </c:dLbls>
        <c:shape val="cylinder"/>
        <c:axId val="52044544"/>
        <c:axId val="52046080"/>
        <c:axId val="0"/>
      </c:bar3DChart>
      <c:catAx>
        <c:axId val="520445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ru-RU"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046080"/>
        <c:crosses val="autoZero"/>
        <c:auto val="1"/>
        <c:lblAlgn val="ctr"/>
        <c:lblOffset val="100"/>
      </c:catAx>
      <c:valAx>
        <c:axId val="52046080"/>
        <c:scaling>
          <c:orientation val="minMax"/>
        </c:scaling>
        <c:delete val="1"/>
        <c:axPos val="l"/>
        <c:numFmt formatCode="General" sourceLinked="1"/>
        <c:tickLblPos val="nextTo"/>
        <c:crossAx val="5204454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90"/>
      <c:rotY val="150"/>
      <c:perspective val="30"/>
    </c:view3D>
    <c:plotArea>
      <c:layout>
        <c:manualLayout>
          <c:layoutTarget val="inner"/>
          <c:xMode val="edge"/>
          <c:yMode val="edge"/>
          <c:x val="9.3055555555555974E-2"/>
          <c:y val="0.11342592592592612"/>
          <c:w val="0.77222222222222225"/>
          <c:h val="0.736111111111111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5.2910330653112923E-2"/>
                  <c:y val="4.57516339869284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1"/>
              <c:layout>
                <c:manualLayout>
                  <c:x val="3.1323105350093791E-2"/>
                  <c:y val="5.3099094367819323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2"/>
              <c:layout>
                <c:manualLayout>
                  <c:x val="3.5188835073770304E-2"/>
                  <c:y val="4.904180234415946E-2"/>
                </c:manualLayout>
              </c:layout>
              <c:dLblPos val="outEnd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матемграфіка!$A$64:$A$66</c:f>
              <c:strCache>
                <c:ptCount val="3"/>
                <c:pt idx="0">
                  <c:v>Місто</c:v>
                </c:pt>
                <c:pt idx="1">
                  <c:v>Село</c:v>
                </c:pt>
                <c:pt idx="2">
                  <c:v>Селище міського типу</c:v>
                </c:pt>
              </c:strCache>
            </c:strRef>
          </c:cat>
          <c:val>
            <c:numRef>
              <c:f>матемграфіка!$B$64:$B$66</c:f>
              <c:numCache>
                <c:formatCode>General</c:formatCode>
                <c:ptCount val="3"/>
                <c:pt idx="0">
                  <c:v>612</c:v>
                </c:pt>
                <c:pt idx="1">
                  <c:v>634</c:v>
                </c:pt>
                <c:pt idx="2">
                  <c:v>164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844311266509183"/>
          <c:y val="0.11342592592592612"/>
          <c:w val="0.40244610647174389"/>
          <c:h val="0.73111059732695849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3.3333333333333229E-2"/>
                  <c:y val="6.9444444444444503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від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3 до 4 </a:t>
                    </a:r>
                    <a:r>
                      <a:rPr lang="ru-RU" dirty="0" err="1"/>
                      <a:t>рр</a:t>
                    </a:r>
                    <a:r>
                      <a:rPr lang="ru-RU" dirty="0"/>
                      <a:t>. ; </a:t>
                    </a:r>
                    <a:endParaRPr lang="ru-RU" dirty="0" smtClean="0"/>
                  </a:p>
                  <a:p>
                    <a:r>
                      <a:rPr lang="ru-RU" dirty="0" smtClean="0"/>
                      <a:t>70</a:t>
                    </a:r>
                    <a:r>
                      <a:rPr lang="ru-RU" dirty="0"/>
                      <a:t>; 5%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6.1111111111111123E-2"/>
                  <c:y val="2.7777777777777964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2.5000000000000001E-2"/>
                  <c:y val="-3.7037037037037056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матемграфіка!$A$23:$A$27</c:f>
              <c:strCache>
                <c:ptCount val="5"/>
                <c:pt idx="0">
                  <c:v>від 3 до 4 рр. </c:v>
                </c:pt>
                <c:pt idx="1">
                  <c:v>від 5 до 10 рр.</c:v>
                </c:pt>
                <c:pt idx="2">
                  <c:v>від 11 до 25 рр.</c:v>
                </c:pt>
                <c:pt idx="3">
                  <c:v>від 26 до 40 рр.</c:v>
                </c:pt>
                <c:pt idx="4">
                  <c:v>більше 40 років</c:v>
                </c:pt>
              </c:strCache>
            </c:strRef>
          </c:cat>
          <c:val>
            <c:numRef>
              <c:f>матемграфіка!$B$23:$B$27</c:f>
              <c:numCache>
                <c:formatCode>General</c:formatCode>
                <c:ptCount val="5"/>
                <c:pt idx="0">
                  <c:v>70</c:v>
                </c:pt>
                <c:pt idx="1">
                  <c:v>385</c:v>
                </c:pt>
                <c:pt idx="2">
                  <c:v>658</c:v>
                </c:pt>
                <c:pt idx="3">
                  <c:v>277</c:v>
                </c:pt>
                <c:pt idx="4">
                  <c:v>20</c:v>
                </c:pt>
              </c:numCache>
            </c:numRef>
          </c:val>
        </c:ser>
        <c:dLbls>
          <c:showCatName val="1"/>
          <c:showPercent val="1"/>
        </c:dLbls>
        <c:firstSliceAng val="8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638000147616878"/>
          <c:y val="0.14531321209862594"/>
          <c:w val="0.47989240150951384"/>
          <c:h val="0.75951474569615807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err="1"/>
                      <a:t>Спеціаліст</a:t>
                    </a:r>
                    <a:r>
                      <a:rPr lang="ru-RU"/>
                      <a:t> </a:t>
                    </a:r>
                    <a:endParaRPr lang="ru-RU" smtClean="0"/>
                  </a:p>
                  <a:p>
                    <a:r>
                      <a:rPr lang="ru-RU" smtClean="0"/>
                      <a:t>вищої </a:t>
                    </a:r>
                    <a:r>
                      <a:rPr lang="ru-RU" dirty="0" err="1"/>
                      <a:t>категорії</a:t>
                    </a:r>
                    <a:r>
                      <a:rPr lang="ru-RU" dirty="0"/>
                      <a:t>; 533; 38%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-5.3332960049273556E-2"/>
                  <c:y val="1.7486216409597868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Спеціаліст</a:t>
                    </a:r>
                    <a:r>
                      <a:rPr lang="ru-RU" dirty="0"/>
                      <a:t>  </a:t>
                    </a:r>
                    <a:endParaRPr lang="ru-RU" dirty="0" smtClean="0"/>
                  </a:p>
                  <a:p>
                    <a:r>
                      <a:rPr lang="ru-RU" dirty="0" smtClean="0"/>
                      <a:t>І </a:t>
                    </a:r>
                    <a:r>
                      <a:rPr lang="ru-RU" dirty="0" err="1"/>
                      <a:t>категорії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460</a:t>
                    </a:r>
                    <a:r>
                      <a:rPr lang="ru-RU" dirty="0"/>
                      <a:t>; 32%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-0.12603648424544001"/>
                  <c:y val="1.5748031496063054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Спеціаліст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ІІ </a:t>
                    </a:r>
                    <a:r>
                      <a:rPr lang="ru-RU" dirty="0" err="1"/>
                      <a:t>категорії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334</a:t>
                    </a:r>
                    <a:r>
                      <a:rPr lang="ru-RU" dirty="0"/>
                      <a:t>; 24%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матемграфіка!$A$10:$A$13</c:f>
              <c:strCache>
                <c:ptCount val="4"/>
                <c:pt idx="0">
                  <c:v>Спеціаліст вищої категорії</c:v>
                </c:pt>
                <c:pt idx="1">
                  <c:v>Спеціаліст  І категорії</c:v>
                </c:pt>
                <c:pt idx="2">
                  <c:v>Спеціаліст ІІ категорії</c:v>
                </c:pt>
                <c:pt idx="3">
                  <c:v>Спеціаліст</c:v>
                </c:pt>
              </c:strCache>
            </c:strRef>
          </c:cat>
          <c:val>
            <c:numRef>
              <c:f>матемграфіка!$B$10:$B$13</c:f>
              <c:numCache>
                <c:formatCode>General</c:formatCode>
                <c:ptCount val="4"/>
                <c:pt idx="0">
                  <c:v>533</c:v>
                </c:pt>
                <c:pt idx="1">
                  <c:v>460</c:v>
                </c:pt>
                <c:pt idx="2">
                  <c:v>334</c:v>
                </c:pt>
                <c:pt idx="3">
                  <c:v>83</c:v>
                </c:pt>
              </c:numCache>
            </c:numRef>
          </c:val>
        </c:ser>
        <c:dLbls>
          <c:showCatName val="1"/>
          <c:showPercent val="1"/>
        </c:dLbls>
        <c:firstSliceAng val="50"/>
      </c:pie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821074486854603"/>
          <c:y val="0.23079423646884892"/>
          <c:w val="0.56732644624242934"/>
          <c:h val="0.55089967394928752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7.7005673634918573E-2"/>
                  <c:y val="-8.8742902665189027E-2"/>
                </c:manualLayout>
              </c:layout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3.7437068407980251E-2"/>
                  <c:y val="-9.808866663349268E-2"/>
                </c:manualLayout>
              </c:layout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1.3389868900941439E-2"/>
                  <c:y val="-6.4319560391930541E-2"/>
                </c:manualLayout>
              </c:layout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-8.4587864704889257E-2"/>
                  <c:y val="1.6467863007544603E-2"/>
                </c:manualLayout>
              </c:layout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eparator>; </c:separator>
            <c:showLeaderLines val="1"/>
          </c:dLbls>
          <c:cat>
            <c:strRef>
              <c:f>матемграфіка!$A$50:$A$54</c:f>
              <c:strCache>
                <c:ptCount val="5"/>
                <c:pt idx="0">
                  <c:v>Учитель-методист</c:v>
                </c:pt>
                <c:pt idx="1">
                  <c:v>Старший учитель</c:v>
                </c:pt>
                <c:pt idx="2">
                  <c:v>Викладач-методист</c:v>
                </c:pt>
                <c:pt idx="3">
                  <c:v>Старший викладач</c:v>
                </c:pt>
                <c:pt idx="4">
                  <c:v>Решта</c:v>
                </c:pt>
              </c:strCache>
            </c:strRef>
          </c:cat>
          <c:val>
            <c:numRef>
              <c:f>матемграфіка!$B$50:$B$54</c:f>
              <c:numCache>
                <c:formatCode>General</c:formatCode>
                <c:ptCount val="5"/>
                <c:pt idx="0">
                  <c:v>54</c:v>
                </c:pt>
                <c:pt idx="1">
                  <c:v>191</c:v>
                </c:pt>
                <c:pt idx="2">
                  <c:v>2</c:v>
                </c:pt>
                <c:pt idx="3">
                  <c:v>3</c:v>
                </c:pt>
                <c:pt idx="4">
                  <c:v>1160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90"/>
      <c:rotY val="100"/>
      <c:perspective val="30"/>
    </c:view3D>
    <c:plotArea>
      <c:layout>
        <c:manualLayout>
          <c:layoutTarget val="inner"/>
          <c:xMode val="edge"/>
          <c:yMode val="edge"/>
          <c:x val="0.17850491819363701"/>
          <c:y val="0.10498887850883047"/>
          <c:w val="0.50697985152055836"/>
          <c:h val="0.7464495885382765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058353284004501"/>
                  <c:y val="0.15162907268170425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4.6606992775210868E-2"/>
                  <c:y val="0.20833333333333381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2.5782948550504583E-2"/>
                  <c:y val="-0.2125451423835179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9.8564512119574593E-2"/>
                  <c:y val="-5.8438616225603535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5"/>
              <c:layout>
                <c:manualLayout>
                  <c:x val="6.8102107573092013E-2"/>
                  <c:y val="-9.2592592592593143E-3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матемграфіка!$A$93:$A$97</c:f>
              <c:strCache>
                <c:ptCount val="5"/>
                <c:pt idx="0">
                  <c:v>Директор</c:v>
                </c:pt>
                <c:pt idx="1">
                  <c:v>Заступник директора</c:v>
                </c:pt>
                <c:pt idx="2">
                  <c:v>Вчитель</c:v>
                </c:pt>
                <c:pt idx="3">
                  <c:v>Викладач</c:v>
                </c:pt>
                <c:pt idx="4">
                  <c:v>Педагог-організатор, асистент вчителя</c:v>
                </c:pt>
              </c:strCache>
            </c:strRef>
          </c:cat>
          <c:val>
            <c:numRef>
              <c:f>матемграфіка!$B$93:$B$97</c:f>
              <c:numCache>
                <c:formatCode>General</c:formatCode>
                <c:ptCount val="5"/>
                <c:pt idx="0">
                  <c:v>16</c:v>
                </c:pt>
                <c:pt idx="1">
                  <c:v>65</c:v>
                </c:pt>
                <c:pt idx="2">
                  <c:v>1304</c:v>
                </c:pt>
                <c:pt idx="3">
                  <c:v>23</c:v>
                </c:pt>
                <c:pt idx="4">
                  <c:v>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90"/>
      <c:rotY val="80"/>
      <c:perspective val="30"/>
    </c:view3D>
    <c:plotArea>
      <c:layout>
        <c:manualLayout>
          <c:layoutTarget val="inner"/>
          <c:xMode val="edge"/>
          <c:yMode val="edge"/>
          <c:x val="0.1076712782397528"/>
          <c:y val="0.15289536901107711"/>
          <c:w val="0.75662006034292462"/>
          <c:h val="0.73375728457671663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матемграфіка!$A$80:$A$81</c:f>
              <c:strCache>
                <c:ptCount val="2"/>
                <c:pt idx="0">
                  <c:v>Заклади ЗС освіти</c:v>
                </c:pt>
                <c:pt idx="1">
                  <c:v>Заклади ПТ освіти</c:v>
                </c:pt>
              </c:strCache>
            </c:strRef>
          </c:cat>
          <c:val>
            <c:numRef>
              <c:f>матемграфіка!$B$80:$B$81</c:f>
              <c:numCache>
                <c:formatCode>General</c:formatCode>
                <c:ptCount val="2"/>
                <c:pt idx="0">
                  <c:v>1387</c:v>
                </c:pt>
                <c:pt idx="1">
                  <c:v>23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90"/>
      <c:rotY val="7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6.9306930693069424E-2"/>
                  <c:y val="7.90960451977401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24-30 </a:t>
                    </a:r>
                    <a:r>
                      <a:rPr lang="ru-RU" dirty="0" err="1"/>
                      <a:t>років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233</a:t>
                    </a:r>
                    <a:r>
                      <a:rPr lang="ru-RU" dirty="0"/>
                      <a:t>; 17%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-5.9405940594059396E-2"/>
                  <c:y val="-2.824858757062147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31-40 років; </a:t>
                    </a:r>
                    <a:endParaRPr lang="ru-RU" dirty="0" smtClean="0"/>
                  </a:p>
                  <a:p>
                    <a:r>
                      <a:rPr lang="ru-RU" dirty="0" smtClean="0"/>
                      <a:t>543</a:t>
                    </a:r>
                    <a:r>
                      <a:rPr lang="ru-RU" dirty="0"/>
                      <a:t>; 39%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-9.570957095709574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41-50 </a:t>
                    </a:r>
                    <a:r>
                      <a:rPr lang="ru-RU" dirty="0" err="1"/>
                      <a:t>років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386</a:t>
                    </a:r>
                    <a:r>
                      <a:rPr lang="ru-RU" dirty="0"/>
                      <a:t>; 27%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-5.9405940594059396E-2"/>
                  <c:y val="-3.38983050847458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51-60 </a:t>
                    </a:r>
                    <a:r>
                      <a:rPr lang="ru-RU" dirty="0" err="1"/>
                      <a:t>років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209</a:t>
                    </a:r>
                    <a:r>
                      <a:rPr lang="ru-RU" dirty="0"/>
                      <a:t>; 15%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5.6105610561056105E-2"/>
                  <c:y val="-0.1129943502824860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61-70 років; </a:t>
                    </a:r>
                    <a:endParaRPr lang="ru-RU" dirty="0" smtClean="0"/>
                  </a:p>
                  <a:p>
                    <a:r>
                      <a:rPr lang="ru-RU" dirty="0" smtClean="0"/>
                      <a:t>35</a:t>
                    </a:r>
                    <a:r>
                      <a:rPr lang="ru-RU" dirty="0"/>
                      <a:t>; 2%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5"/>
              <c:layout>
                <c:manualLayout>
                  <c:x val="4.9504950495049507E-2"/>
                  <c:y val="8.4745762711864792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матемграфіка!$A$71:$A$76</c:f>
              <c:strCache>
                <c:ptCount val="6"/>
                <c:pt idx="0">
                  <c:v>24-30 років</c:v>
                </c:pt>
                <c:pt idx="1">
                  <c:v>31-40 років</c:v>
                </c:pt>
                <c:pt idx="2">
                  <c:v>41-50 років</c:v>
                </c:pt>
                <c:pt idx="3">
                  <c:v>51-60 років</c:v>
                </c:pt>
                <c:pt idx="4">
                  <c:v>61-70 років</c:v>
                </c:pt>
                <c:pt idx="5">
                  <c:v>більше 70 років</c:v>
                </c:pt>
              </c:strCache>
            </c:strRef>
          </c:cat>
          <c:val>
            <c:numRef>
              <c:f>матемграфіка!$B$71:$B$76</c:f>
              <c:numCache>
                <c:formatCode>General</c:formatCode>
                <c:ptCount val="6"/>
                <c:pt idx="0">
                  <c:v>233</c:v>
                </c:pt>
                <c:pt idx="1">
                  <c:v>543</c:v>
                </c:pt>
                <c:pt idx="2">
                  <c:v>386</c:v>
                </c:pt>
                <c:pt idx="3">
                  <c:v>209</c:v>
                </c:pt>
                <c:pt idx="4">
                  <c:v>35</c:v>
                </c:pt>
                <c:pt idx="5">
                  <c:v>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90"/>
      <c:rotY val="150"/>
      <c:perspective val="30"/>
    </c:view3D>
    <c:plotArea>
      <c:layout>
        <c:manualLayout>
          <c:layoutTarget val="inner"/>
          <c:xMode val="edge"/>
          <c:yMode val="edge"/>
          <c:x val="0.13588919959771401"/>
          <c:y val="0.11770763824013523"/>
          <c:w val="0.68704589496406465"/>
          <c:h val="0.67100093420525864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3.2710280373831772E-2"/>
                  <c:y val="3.6723163841807911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матемграфіка!$A$37:$A$38</c:f>
              <c:strCache>
                <c:ptCount val="2"/>
                <c:pt idx="0">
                  <c:v>Жіноча</c:v>
                </c:pt>
                <c:pt idx="1">
                  <c:v>Чоловіча</c:v>
                </c:pt>
              </c:strCache>
            </c:strRef>
          </c:cat>
          <c:val>
            <c:numRef>
              <c:f>матемграфіка!$B$37:$B$38</c:f>
              <c:numCache>
                <c:formatCode>General</c:formatCode>
                <c:ptCount val="2"/>
                <c:pt idx="0">
                  <c:v>1269</c:v>
                </c:pt>
                <c:pt idx="1">
                  <c:v>141</c:v>
                </c:pt>
              </c:numCache>
            </c:numRef>
          </c:val>
        </c:ser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785794"/>
            <a:ext cx="5316322" cy="1828800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Учитель  року  202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Статистичні дані за результатами реєстрації учасників першого туру конкурсу 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Содержимое 3" descr="embl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1480"/>
            <a:ext cx="3135528" cy="21888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3645024"/>
            <a:ext cx="69294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cap="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математика</a:t>
            </a:r>
            <a:endParaRPr lang="ru-RU" sz="4400" b="1" i="1" cap="all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uk-UA" sz="2200" dirty="0" smtClean="0">
                <a:latin typeface="Book Antiqua" panose="02040602050305030304" pitchFamily="18" charset="0"/>
              </a:rPr>
              <a:t>Вік учасників першого туру всеукраїнського конкурсу </a:t>
            </a:r>
            <a:r>
              <a:rPr lang="en-US" sz="2200" dirty="0" smtClean="0">
                <a:latin typeface="Book Antiqua" panose="02040602050305030304" pitchFamily="18" charset="0"/>
              </a:rPr>
              <a:t/>
            </a:r>
            <a:br>
              <a:rPr lang="en-US" sz="2200" dirty="0" smtClean="0">
                <a:latin typeface="Book Antiqua" panose="02040602050305030304" pitchFamily="18" charset="0"/>
              </a:rPr>
            </a:br>
            <a:r>
              <a:rPr lang="uk-UA" sz="22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200" dirty="0" smtClean="0">
                <a:latin typeface="Book Antiqua" panose="02040602050305030304" pitchFamily="18" charset="0"/>
              </a:rPr>
              <a:t> року - 202</a:t>
            </a:r>
            <a:r>
              <a:rPr lang="en-US" sz="2200" dirty="0" smtClean="0">
                <a:latin typeface="Book Antiqua" panose="02040602050305030304" pitchFamily="18" charset="0"/>
              </a:rPr>
              <a:t>1</a:t>
            </a:r>
            <a:r>
              <a:rPr lang="uk-UA" sz="2200" dirty="0" smtClean="0">
                <a:latin typeface="Book Antiqua" panose="02040602050305030304" pitchFamily="18" charset="0"/>
              </a:rPr>
              <a:t>” у номінації </a:t>
            </a:r>
            <a:r>
              <a:rPr lang="uk-UA" sz="2200" dirty="0" err="1" smtClean="0">
                <a:latin typeface="Book Antiqua" panose="02040602050305030304" pitchFamily="18" charset="0"/>
              </a:rPr>
              <a:t>“Математика”</a:t>
            </a:r>
            <a:endParaRPr lang="uk-UA" sz="22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643050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Середній вік учасників конкурсу в номінації – 41 рік</a:t>
            </a:r>
            <a:endParaRPr lang="uk-UA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2214554"/>
          <a:ext cx="7358114" cy="385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dirty="0" smtClean="0">
                <a:latin typeface="Book Antiqua" panose="02040602050305030304" pitchFamily="18" charset="0"/>
              </a:rPr>
              <a:t>Стать учасників першого туру всеукраїнського конкурсу </a:t>
            </a:r>
            <a:r>
              <a:rPr lang="uk-UA" sz="22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200" dirty="0" smtClean="0">
                <a:latin typeface="Book Antiqua" panose="02040602050305030304" pitchFamily="18" charset="0"/>
              </a:rPr>
              <a:t> року - 2021” у номінації </a:t>
            </a:r>
            <a:r>
              <a:rPr lang="uk-UA" sz="2200" dirty="0" err="1" smtClean="0">
                <a:latin typeface="Book Antiqua" panose="02040602050305030304" pitchFamily="18" charset="0"/>
              </a:rPr>
              <a:t>“Математика”</a:t>
            </a:r>
            <a:endParaRPr lang="uk-UA" sz="2200" dirty="0">
              <a:latin typeface="Book Antiqua" panose="0204060205030503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000" dirty="0" smtClean="0">
                <a:latin typeface="Bookman Old Style" pitchFamily="18" charset="0"/>
              </a:rPr>
              <a:t>Кількість зареєстрованих учасників першого туру всеукраїнського конкурсу </a:t>
            </a:r>
            <a:r>
              <a:rPr lang="uk-UA" sz="2000" dirty="0" err="1" smtClean="0">
                <a:latin typeface="Bookman Old Style" pitchFamily="18" charset="0"/>
              </a:rPr>
              <a:t>“Учитель</a:t>
            </a:r>
            <a:r>
              <a:rPr lang="uk-UA" sz="2000" dirty="0" smtClean="0">
                <a:latin typeface="Bookman Old Style" pitchFamily="18" charset="0"/>
              </a:rPr>
              <a:t> року-2021” у номінації </a:t>
            </a:r>
            <a:r>
              <a:rPr lang="uk-UA" sz="2000" dirty="0" err="1" smtClean="0">
                <a:latin typeface="Bookman Old Style" pitchFamily="18" charset="0"/>
              </a:rPr>
              <a:t>“Математика”</a:t>
            </a:r>
            <a:r>
              <a:rPr lang="uk-UA" sz="2000" dirty="0" smtClean="0">
                <a:latin typeface="Bookman Old Style" pitchFamily="18" charset="0"/>
              </a:rPr>
              <a:t> </a:t>
            </a:r>
            <a:br>
              <a:rPr lang="uk-UA" sz="2000" dirty="0" smtClean="0">
                <a:latin typeface="Bookman Old Style" pitchFamily="18" charset="0"/>
              </a:rPr>
            </a:br>
            <a:r>
              <a:rPr lang="uk-UA" sz="2000" dirty="0" smtClean="0">
                <a:latin typeface="Bookman Old Style" pitchFamily="18" charset="0"/>
              </a:rPr>
              <a:t>у розрізі регіонів</a:t>
            </a:r>
            <a:endParaRPr lang="ru-RU" sz="2000" dirty="0">
              <a:latin typeface="Bookman Old Style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942996"/>
          </a:xfrm>
        </p:spPr>
        <p:txBody>
          <a:bodyPr>
            <a:normAutofit fontScale="70000" lnSpcReduction="20000"/>
          </a:bodyPr>
          <a:lstStyle/>
          <a:p>
            <a:pPr algn="ctr"/>
            <a:endParaRPr lang="uk-UA" sz="18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uk-UA" sz="2500" b="1" dirty="0" smtClean="0">
                <a:latin typeface="Bookman Old Style" panose="02050604050505020204" pitchFamily="18" charset="0"/>
              </a:rPr>
              <a:t>Усього на конкурс зареєстровано 4 012 педагогів, з них</a:t>
            </a:r>
          </a:p>
          <a:p>
            <a:pPr algn="ctr"/>
            <a:r>
              <a:rPr lang="uk-UA" sz="2500" b="1" dirty="0" smtClean="0">
                <a:latin typeface="Bookman Old Style" panose="02050604050505020204" pitchFamily="18" charset="0"/>
              </a:rPr>
              <a:t>1410 в номінації </a:t>
            </a:r>
            <a:r>
              <a:rPr lang="uk-UA" sz="2500" b="1" dirty="0" err="1" smtClean="0">
                <a:latin typeface="Bookman Old Style" panose="02050604050505020204" pitchFamily="18" charset="0"/>
              </a:rPr>
              <a:t>“Математика”</a:t>
            </a:r>
            <a:endParaRPr lang="uk-UA" sz="2500" b="1" dirty="0" smtClean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uk-UA" sz="1800" dirty="0" smtClean="0">
                <a:latin typeface="Book Antiqua" panose="02040602050305030304" pitchFamily="18" charset="0"/>
              </a:rPr>
              <a:t>Кількість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“Математика”</a:t>
            </a:r>
            <a:endParaRPr lang="uk-UA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691680" y="188640"/>
          <a:ext cx="7200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Територіальне розміщення закладів освіти учасників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- 2021” 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“Математика”</a:t>
            </a:r>
            <a:endParaRPr lang="uk-UA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42976" y="1857364"/>
          <a:ext cx="71438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dirty="0" smtClean="0">
                <a:latin typeface="Book Antiqua" panose="02040602050305030304" pitchFamily="18" charset="0"/>
              </a:rPr>
              <a:t>Педагогічний стаж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“Математика”</a:t>
            </a:r>
            <a:endParaRPr lang="uk-UA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57224" y="1785926"/>
          <a:ext cx="7786742" cy="428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latin typeface="Book Antiqua" panose="02040602050305030304" pitchFamily="18" charset="0"/>
              </a:rPr>
              <a:t>Кваліфікаційні категорії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“Математика”</a:t>
            </a:r>
            <a:endParaRPr lang="ru-RU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1643050"/>
          <a:ext cx="785818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latin typeface="Book Antiqua" panose="02040602050305030304" pitchFamily="18" charset="0"/>
              </a:rPr>
              <a:t>Педагогічні звання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“Математика”</a:t>
            </a:r>
            <a:endParaRPr lang="ru-RU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1928802"/>
          <a:ext cx="7072362" cy="430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70" y="228600"/>
            <a:ext cx="8510905" cy="93726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Посади учасників першого туру всеукраїнського конкурсу </a:t>
            </a:r>
            <a:br>
              <a:rPr lang="uk-UA" sz="2000" dirty="0" smtClean="0">
                <a:latin typeface="Book Antiqua" panose="02040602050305030304" pitchFamily="18" charset="0"/>
                <a:sym typeface="+mn-ea"/>
              </a:rPr>
            </a:b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року - 2021” у номінації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“Математика”</a:t>
            </a:r>
            <a:endParaRPr lang="uk-UA" sz="2000" dirty="0" smtClean="0">
              <a:latin typeface="Book Antiqua" panose="02040602050305030304" pitchFamily="18" charset="0"/>
              <a:sym typeface="+mn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1"/>
          <a:ext cx="8153400" cy="498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616"/>
                <a:gridCol w="2193784"/>
              </a:tblGrid>
              <a:tr h="35894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Посада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21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Викладач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2938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Учитель: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1304</a:t>
                      </a:r>
                    </a:p>
                  </a:txBody>
                  <a:tcPr marL="0" marR="0" marT="0" marB="0" anchor="ctr"/>
                </a:tc>
              </a:tr>
              <a:tr h="322458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математики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en-US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284128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математики </a:t>
                      </a:r>
                      <a:r>
                        <a:rPr lang="uk-UA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 інформатики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134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43343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математики </a:t>
                      </a:r>
                      <a:r>
                        <a:rPr lang="uk-UA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 фізики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262833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математики </a:t>
                      </a:r>
                      <a:r>
                        <a:rPr lang="uk-UA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 економіки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68125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математики </a:t>
                      </a:r>
                      <a:r>
                        <a:rPr lang="uk-UA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 трудового навчання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02988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математики </a:t>
                      </a:r>
                      <a:r>
                        <a:rPr lang="uk-UA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 хімії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20851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математики </a:t>
                      </a:r>
                      <a:r>
                        <a:rPr lang="uk-UA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 початкових класів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06639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інших </a:t>
                      </a:r>
                      <a:r>
                        <a:rPr lang="uk-UA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предметів (</a:t>
                      </a: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хімія, фізика, інформатика)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424375">
                <a:tc>
                  <a:txBody>
                    <a:bodyPr/>
                    <a:lstStyle/>
                    <a:p>
                      <a:pPr marL="85725" algn="r">
                        <a:spcAft>
                          <a:spcPts val="0"/>
                        </a:spcAft>
                      </a:pPr>
                      <a:r>
                        <a:rPr lang="uk-UA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декількох </a:t>
                      </a:r>
                      <a:r>
                        <a:rPr lang="uk-UA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предметів (інформатика, математика, фізика, астрономія, безпека життєдіяльності)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l"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50445">
                <a:tc>
                  <a:txBody>
                    <a:bodyPr/>
                    <a:lstStyle/>
                    <a:p>
                      <a:pPr marL="85725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Директор, заступник директора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16, 65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</a:tr>
              <a:tr h="350445">
                <a:tc>
                  <a:txBody>
                    <a:bodyPr/>
                    <a:lstStyle/>
                    <a:p>
                      <a:pPr marL="85725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Педагог-організатор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/>
                </a:tc>
              </a:tr>
              <a:tr h="350445">
                <a:tc>
                  <a:txBody>
                    <a:bodyPr/>
                    <a:lstStyle/>
                    <a:p>
                      <a:pPr marL="85725" algn="l"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Асистент </a:t>
                      </a:r>
                      <a:r>
                        <a:rPr lang="uk-UA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 </a:t>
                      </a:r>
                      <a:r>
                        <a:rPr lang="uk-UA" sz="1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інклюзивному класі</a:t>
                      </a:r>
                      <a:endParaRPr lang="ru-RU" sz="1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179070" algn="ctr"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15" marR="5715" marT="571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Посади учасників першого туру всеукраїнського конкурсу </a:t>
            </a:r>
            <a:br>
              <a:rPr lang="uk-UA" sz="2000" dirty="0" smtClean="0">
                <a:latin typeface="Book Antiqua" panose="02040602050305030304" pitchFamily="18" charset="0"/>
                <a:sym typeface="+mn-ea"/>
              </a:rPr>
            </a:b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року - 2021” у номінації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“Математика”</a:t>
            </a:r>
            <a:endParaRPr lang="uk-UA" sz="2000" dirty="0" smtClean="0">
              <a:latin typeface="Book Antiqua" panose="02040602050305030304" pitchFamily="18" charset="0"/>
              <a:sym typeface="+mn-ea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man Old Style" pitchFamily="18" charset="0"/>
              </a:rPr>
              <a:t>Типи закладів освіти, які представляють учасники першого туру всеукраїнського конкурсу </a:t>
            </a:r>
            <a:r>
              <a:rPr lang="uk-UA" sz="2000" dirty="0" err="1" smtClean="0">
                <a:latin typeface="Bookman Old Style" pitchFamily="18" charset="0"/>
              </a:rPr>
              <a:t>“Учитель</a:t>
            </a:r>
            <a:r>
              <a:rPr lang="uk-UA" sz="2000" dirty="0" smtClean="0">
                <a:latin typeface="Bookman Old Style" pitchFamily="18" charset="0"/>
              </a:rPr>
              <a:t> року-2021” </a:t>
            </a:r>
            <a:br>
              <a:rPr lang="uk-UA" sz="2000" dirty="0" smtClean="0">
                <a:latin typeface="Bookman Old Style" pitchFamily="18" charset="0"/>
              </a:rPr>
            </a:br>
            <a:r>
              <a:rPr lang="uk-UA" sz="2000" dirty="0" smtClean="0">
                <a:latin typeface="Bookman Old Style" pitchFamily="18" charset="0"/>
              </a:rPr>
              <a:t>у номінації </a:t>
            </a:r>
            <a:r>
              <a:rPr lang="uk-UA" sz="2000" dirty="0" err="1" smtClean="0">
                <a:latin typeface="Bookman Old Style" pitchFamily="18" charset="0"/>
              </a:rPr>
              <a:t>“Математика”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433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Учитель  року  2021</vt:lpstr>
      <vt:lpstr>Кількість учасників першого туру всеукраїнського конкурсу “Учитель року - 2021” у номінації  “Математика”</vt:lpstr>
      <vt:lpstr>Територіальне розміщення закладів освіти учасників першого туру всеукраїнського конкурсу “Учитель року - 2021”  у номінації “Математика”</vt:lpstr>
      <vt:lpstr>Педагогічний стаж учасників першого туру всеукраїнського конкурсу “Учитель року - 2021” у номінації  “Математика”</vt:lpstr>
      <vt:lpstr>Кваліфікаційні категорії учасників першого туру всеукраїнського конкурсу “Учитель року - 2021” у номінації  “Математика”</vt:lpstr>
      <vt:lpstr>Педагогічні звання учасників першого туру всеукраїнського конкурсу “Учитель року - 2021” у номінації  “Математика”</vt:lpstr>
      <vt:lpstr>Посади учасників першого туру всеукраїнського конкурсу  “Учитель року - 2021” у номінації “Математика”</vt:lpstr>
      <vt:lpstr>Посади учасників першого туру всеукраїнського конкурсу  “Учитель року - 2021” у номінації “Математика”</vt:lpstr>
      <vt:lpstr>Типи закладів освіти, які представляють учасники першого туру всеукраїнського конкурсу “Учитель року-2021”  у номінації “Математика”</vt:lpstr>
      <vt:lpstr>Вік учасників першого туру всеукраїнського конкурсу  “Учитель року - 2021” у номінації “Математика”</vt:lpstr>
      <vt:lpstr>Стать учасників першого туру всеукраїнського конкурсу “Учитель року - 2021” у номінації “Математика”</vt:lpstr>
      <vt:lpstr>Кількість зареєстрованих учасників першого туру всеукраїнського конкурсу “Учитель року-2021” у номінації “Математика”  у розрізі регіонів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К-219</dc:creator>
  <cp:lastModifiedBy>404</cp:lastModifiedBy>
  <cp:revision>185</cp:revision>
  <dcterms:created xsi:type="dcterms:W3CDTF">2017-12-05T14:45:00Z</dcterms:created>
  <dcterms:modified xsi:type="dcterms:W3CDTF">2020-11-26T12:46:06Z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