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7" r:id="rId3"/>
    <p:sldId id="281" r:id="rId4"/>
    <p:sldId id="290" r:id="rId5"/>
    <p:sldId id="283" r:id="rId6"/>
    <p:sldId id="296" r:id="rId7"/>
    <p:sldId id="304" r:id="rId8"/>
    <p:sldId id="301" r:id="rId9"/>
    <p:sldId id="302" r:id="rId10"/>
    <p:sldId id="303" r:id="rId11"/>
    <p:sldId id="292" r:id="rId12"/>
    <p:sldId id="280" r:id="rId13"/>
    <p:sldId id="30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65C"/>
    <a:srgbClr val="99FF66"/>
    <a:srgbClr val="990099"/>
    <a:srgbClr val="CC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8" d="100"/>
          <a:sy n="78" d="100"/>
        </p:scale>
        <p:origin x="-11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7;&#1087;&#1080;&#1089;&#1082;&#1080;%20&#1088;&#1077;&#1108;&#1089;&#1090;&#1088;&#1072;&#1094;&#1110;&#1111;%20&#1059;&#1056;-2021\&#1044;&#1110;&#1072;&#1075;&#1088;&#1072;&#1084;&#1080;\1_&#1052;&#1072;&#1090;&#1077;&#1084;&#1072;&#1090;&#1080;&#1082;&#1072;%20&#1085;&#1072;%20&#1075;&#1088;&#1072;&#1092;&#1110;&#1082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rotX val="90"/>
      <c:rotY val="5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4.1025353884056495E-2"/>
                  <c:y val="0.1555544668103813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ТНграфіка!$C$6:$C$7</c:f>
              <c:strCache>
                <c:ptCount val="2"/>
                <c:pt idx="0">
                  <c:v>Трудове навчання</c:v>
                </c:pt>
                <c:pt idx="1">
                  <c:v>Решта</c:v>
                </c:pt>
              </c:strCache>
            </c:strRef>
          </c:cat>
          <c:val>
            <c:numRef>
              <c:f>ТНграфіка!$D$6:$D$7</c:f>
              <c:numCache>
                <c:formatCode>General</c:formatCode>
                <c:ptCount val="2"/>
                <c:pt idx="0">
                  <c:v>724</c:v>
                </c:pt>
                <c:pt idx="1">
                  <c:v>3288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view3D>
      <c:rotX val="90"/>
      <c:perspective val="30"/>
    </c:view3D>
    <c:plotArea>
      <c:layout>
        <c:manualLayout>
          <c:layoutTarget val="inner"/>
          <c:xMode val="edge"/>
          <c:yMode val="edge"/>
          <c:x val="7.9633895062182644E-2"/>
          <c:y val="0.13312135771164188"/>
          <c:w val="0.80023376750803343"/>
          <c:h val="0.7733053071755876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3.7816808827098286E-2"/>
                  <c:y val="6.4256881810850113E-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Жіноча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smtClean="0"/>
                      <a:t>461</a:t>
                    </a:r>
                    <a:r>
                      <a:rPr lang="ru-RU"/>
                      <a:t>; 64%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-2.7503133692435146E-2"/>
                  <c:y val="-4.4979817267594945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Чоловіча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smtClean="0"/>
                      <a:t>263</a:t>
                    </a:r>
                    <a:r>
                      <a:rPr lang="ru-RU"/>
                      <a:t>; 36%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6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ТНграфіка!$A$34:$A$35</c:f>
              <c:strCache>
                <c:ptCount val="2"/>
                <c:pt idx="0">
                  <c:v>Жіноча</c:v>
                </c:pt>
                <c:pt idx="1">
                  <c:v>Чоловіча</c:v>
                </c:pt>
              </c:strCache>
            </c:strRef>
          </c:cat>
          <c:val>
            <c:numRef>
              <c:f>ТНграфіка!$B$34:$B$35</c:f>
              <c:numCache>
                <c:formatCode>General</c:formatCode>
                <c:ptCount val="2"/>
                <c:pt idx="0">
                  <c:v>461</c:v>
                </c:pt>
                <c:pt idx="1">
                  <c:v>263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view3D>
      <c:rotX val="0"/>
      <c:rotY val="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EF7B47"/>
            </a:solidFill>
          </c:spPr>
          <c:dLbls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Val val="1"/>
          </c:dLbls>
          <c:cat>
            <c:strRef>
              <c:f>Загальна!$B$301:$B$325</c:f>
              <c:strCache>
                <c:ptCount val="25"/>
                <c:pt idx="0">
                  <c:v>Вінницька</c:v>
                </c:pt>
                <c:pt idx="1">
                  <c:v>Волинська</c:v>
                </c:pt>
                <c:pt idx="2">
                  <c:v>Дніпропетровська</c:v>
                </c:pt>
                <c:pt idx="3">
                  <c:v>Донецька</c:v>
                </c:pt>
                <c:pt idx="4">
                  <c:v>Житомирська</c:v>
                </c:pt>
                <c:pt idx="5">
                  <c:v>Закарпатська</c:v>
                </c:pt>
                <c:pt idx="6">
                  <c:v>Запорізька</c:v>
                </c:pt>
                <c:pt idx="7">
                  <c:v>Івано-Франківська</c:v>
                </c:pt>
                <c:pt idx="8">
                  <c:v>Київ</c:v>
                </c:pt>
                <c:pt idx="9">
                  <c:v>Київська</c:v>
                </c:pt>
                <c:pt idx="10">
                  <c:v>Кіровоградська</c:v>
                </c:pt>
                <c:pt idx="11">
                  <c:v>Луганська</c:v>
                </c:pt>
                <c:pt idx="12">
                  <c:v>Львівська</c:v>
                </c:pt>
                <c:pt idx="13">
                  <c:v>Миколаївська</c:v>
                </c:pt>
                <c:pt idx="14">
                  <c:v>Одеська</c:v>
                </c:pt>
                <c:pt idx="15">
                  <c:v>Полтавська</c:v>
                </c:pt>
                <c:pt idx="16">
                  <c:v>Рівненська</c:v>
                </c:pt>
                <c:pt idx="17">
                  <c:v>Сумська</c:v>
                </c:pt>
                <c:pt idx="18">
                  <c:v>Тернопільська</c:v>
                </c:pt>
                <c:pt idx="19">
                  <c:v>Харківська</c:v>
                </c:pt>
                <c:pt idx="20">
                  <c:v>Херсонська</c:v>
                </c:pt>
                <c:pt idx="21">
                  <c:v>Хмельницька</c:v>
                </c:pt>
                <c:pt idx="22">
                  <c:v>Черкаська</c:v>
                </c:pt>
                <c:pt idx="23">
                  <c:v>Чернівецька</c:v>
                </c:pt>
                <c:pt idx="24">
                  <c:v>Чернігівська</c:v>
                </c:pt>
              </c:strCache>
            </c:strRef>
          </c:cat>
          <c:val>
            <c:numRef>
              <c:f>Загальна!$C$301:$C$325</c:f>
              <c:numCache>
                <c:formatCode>General</c:formatCode>
                <c:ptCount val="25"/>
                <c:pt idx="0">
                  <c:v>17</c:v>
                </c:pt>
                <c:pt idx="1">
                  <c:v>36</c:v>
                </c:pt>
                <c:pt idx="2">
                  <c:v>30</c:v>
                </c:pt>
                <c:pt idx="3">
                  <c:v>70</c:v>
                </c:pt>
                <c:pt idx="4">
                  <c:v>28</c:v>
                </c:pt>
                <c:pt idx="5">
                  <c:v>32</c:v>
                </c:pt>
                <c:pt idx="6">
                  <c:v>17</c:v>
                </c:pt>
                <c:pt idx="7">
                  <c:v>27</c:v>
                </c:pt>
                <c:pt idx="8">
                  <c:v>17</c:v>
                </c:pt>
                <c:pt idx="9">
                  <c:v>37</c:v>
                </c:pt>
                <c:pt idx="10">
                  <c:v>23</c:v>
                </c:pt>
                <c:pt idx="11">
                  <c:v>15</c:v>
                </c:pt>
                <c:pt idx="12">
                  <c:v>9</c:v>
                </c:pt>
                <c:pt idx="13">
                  <c:v>12</c:v>
                </c:pt>
                <c:pt idx="14">
                  <c:v>18</c:v>
                </c:pt>
                <c:pt idx="15">
                  <c:v>27</c:v>
                </c:pt>
                <c:pt idx="16">
                  <c:v>12</c:v>
                </c:pt>
                <c:pt idx="17">
                  <c:v>45</c:v>
                </c:pt>
                <c:pt idx="18">
                  <c:v>27</c:v>
                </c:pt>
                <c:pt idx="19">
                  <c:v>49</c:v>
                </c:pt>
                <c:pt idx="20">
                  <c:v>19</c:v>
                </c:pt>
                <c:pt idx="21">
                  <c:v>66</c:v>
                </c:pt>
                <c:pt idx="22">
                  <c:v>35</c:v>
                </c:pt>
                <c:pt idx="23">
                  <c:v>26</c:v>
                </c:pt>
                <c:pt idx="24">
                  <c:v>30</c:v>
                </c:pt>
              </c:numCache>
            </c:numRef>
          </c:val>
        </c:ser>
        <c:shape val="cylinder"/>
        <c:axId val="89704320"/>
        <c:axId val="89705856"/>
        <c:axId val="0"/>
      </c:bar3DChart>
      <c:catAx>
        <c:axId val="89704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  <c:crossAx val="89705856"/>
        <c:crosses val="autoZero"/>
        <c:auto val="1"/>
        <c:lblAlgn val="ctr"/>
        <c:lblOffset val="100"/>
      </c:catAx>
      <c:valAx>
        <c:axId val="8970585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97043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7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ТНграфіка!$A$53:$A$55</c:f>
              <c:strCache>
                <c:ptCount val="3"/>
                <c:pt idx="0">
                  <c:v>Місто</c:v>
                </c:pt>
                <c:pt idx="1">
                  <c:v>Село</c:v>
                </c:pt>
                <c:pt idx="2">
                  <c:v>Селище міського типу</c:v>
                </c:pt>
              </c:strCache>
            </c:strRef>
          </c:cat>
          <c:val>
            <c:numRef>
              <c:f>ТНграфіка!$B$53:$B$55</c:f>
              <c:numCache>
                <c:formatCode>General</c:formatCode>
                <c:ptCount val="3"/>
                <c:pt idx="0">
                  <c:v>344</c:v>
                </c:pt>
                <c:pt idx="1">
                  <c:v>304</c:v>
                </c:pt>
                <c:pt idx="2">
                  <c:v>76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30"/>
      <c:perspective val="30"/>
    </c:view3D>
    <c:plotArea>
      <c:layout>
        <c:manualLayout>
          <c:layoutTarget val="inner"/>
          <c:xMode val="edge"/>
          <c:yMode val="edge"/>
          <c:x val="5.4269358305520446E-2"/>
          <c:y val="0.190421012871546"/>
          <c:w val="0.81464372508991933"/>
          <c:h val="0.7667594502716702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3443072702331962"/>
                  <c:y val="6.3960252200947212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-5.4869684499314134E-2"/>
                  <c:y val="-2.4600246002460052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0.17061611374407584"/>
                  <c:y val="0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4.0828229804607905E-3"/>
                  <c:y val="-3.9360393603936041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ТНграфіка!$A$23:$A$27</c:f>
              <c:strCache>
                <c:ptCount val="5"/>
                <c:pt idx="0">
                  <c:v>від 3 до 4 рр. </c:v>
                </c:pt>
                <c:pt idx="1">
                  <c:v>від 5 до 10 рр.</c:v>
                </c:pt>
                <c:pt idx="2">
                  <c:v>від 11 до 25 рр.</c:v>
                </c:pt>
                <c:pt idx="3">
                  <c:v>від 26 до 40 рр.</c:v>
                </c:pt>
                <c:pt idx="4">
                  <c:v>більше 40 років</c:v>
                </c:pt>
              </c:strCache>
            </c:strRef>
          </c:cat>
          <c:val>
            <c:numRef>
              <c:f>ТНграфіка!$B$23:$B$27</c:f>
              <c:numCache>
                <c:formatCode>General</c:formatCode>
                <c:ptCount val="5"/>
                <c:pt idx="0">
                  <c:v>40</c:v>
                </c:pt>
                <c:pt idx="1">
                  <c:v>171</c:v>
                </c:pt>
                <c:pt idx="2">
                  <c:v>347</c:v>
                </c:pt>
                <c:pt idx="3">
                  <c:v>161</c:v>
                </c:pt>
                <c:pt idx="4">
                  <c:v>5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perspective val="30"/>
    </c:view3D>
    <c:plotArea>
      <c:layout>
        <c:manualLayout>
          <c:layoutTarget val="inner"/>
          <c:xMode val="edge"/>
          <c:yMode val="edge"/>
          <c:x val="0.10781555266077425"/>
          <c:y val="9.7472346764981163E-2"/>
          <c:w val="0.78262598748729872"/>
          <c:h val="0.75842539604444448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err="1"/>
                      <a:t>Спеціаліст</a:t>
                    </a:r>
                    <a:r>
                      <a:rPr lang="ru-RU"/>
                      <a:t> </a:t>
                    </a:r>
                    <a:endParaRPr lang="ru-RU" smtClean="0"/>
                  </a:p>
                  <a:p>
                    <a:r>
                      <a:rPr lang="ru-RU" smtClean="0"/>
                      <a:t>вищої </a:t>
                    </a:r>
                    <a:r>
                      <a:rPr lang="ru-RU" dirty="0" err="1"/>
                      <a:t>категорії</a:t>
                    </a:r>
                    <a:r>
                      <a:rPr lang="ru-RU" dirty="0"/>
                      <a:t>; 250; 34%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0.19514563293331555"/>
                  <c:y val="2.494424834282534E-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Спеціаліст</a:t>
                    </a:r>
                    <a:r>
                      <a:rPr lang="ru-RU" dirty="0" smtClean="0"/>
                      <a:t>  </a:t>
                    </a:r>
                  </a:p>
                  <a:p>
                    <a:r>
                      <a:rPr lang="ru-RU" dirty="0" smtClean="0"/>
                      <a:t>І </a:t>
                    </a:r>
                    <a:r>
                      <a:rPr lang="ru-RU" dirty="0" err="1"/>
                      <a:t>категорії</a:t>
                    </a:r>
                    <a:r>
                      <a:rPr lang="ru-RU" dirty="0"/>
                      <a:t>; 238; 33%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err="1"/>
                      <a:t>Спеціаліст</a:t>
                    </a:r>
                    <a:r>
                      <a:rPr lang="ru-RU"/>
                      <a:t> </a:t>
                    </a:r>
                    <a:endParaRPr lang="ru-RU" smtClean="0"/>
                  </a:p>
                  <a:p>
                    <a:r>
                      <a:rPr lang="ru-RU" smtClean="0"/>
                      <a:t>ІІ </a:t>
                    </a:r>
                    <a:r>
                      <a:rPr lang="ru-RU" dirty="0" err="1"/>
                      <a:t>категорії</a:t>
                    </a:r>
                    <a:r>
                      <a:rPr lang="ru-RU" dirty="0"/>
                      <a:t>; 143; 20%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ТНграфіка!$A$10:$A$13</c:f>
              <c:strCache>
                <c:ptCount val="4"/>
                <c:pt idx="0">
                  <c:v>Спеціаліст вищої категорії</c:v>
                </c:pt>
                <c:pt idx="1">
                  <c:v>Спеціаліст  І категорії</c:v>
                </c:pt>
                <c:pt idx="2">
                  <c:v>Спеціаліст ІІ категорії</c:v>
                </c:pt>
                <c:pt idx="3">
                  <c:v>Спеціаліст</c:v>
                </c:pt>
              </c:strCache>
            </c:strRef>
          </c:cat>
          <c:val>
            <c:numRef>
              <c:f>ТНграфіка!$B$10:$B$13</c:f>
              <c:numCache>
                <c:formatCode>General</c:formatCode>
                <c:ptCount val="4"/>
                <c:pt idx="0">
                  <c:v>250</c:v>
                </c:pt>
                <c:pt idx="1">
                  <c:v>238</c:v>
                </c:pt>
                <c:pt idx="2">
                  <c:v>143</c:v>
                </c:pt>
                <c:pt idx="3">
                  <c:v>93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790241805728713"/>
          <c:y val="0.15256581186883023"/>
          <c:w val="0.65016504095969163"/>
          <c:h val="0.62148141844329341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5.0627199562598903E-2"/>
                  <c:y val="-4.067828040226769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Учитель-методист; 46; </a:t>
                    </a:r>
                    <a:endParaRPr lang="ru-RU" dirty="0" smtClean="0"/>
                  </a:p>
                  <a:p>
                    <a:r>
                      <a:rPr lang="ru-RU" dirty="0" smtClean="0"/>
                      <a:t>6 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3.5532662629709375E-2"/>
                  <c:y val="-5.2395766355258028E-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Старший </a:t>
                    </a:r>
                    <a:r>
                      <a:rPr lang="ru-RU" dirty="0"/>
                      <a:t>учитель; 93; </a:t>
                    </a:r>
                    <a:endParaRPr lang="ru-RU" dirty="0" smtClean="0"/>
                  </a:p>
                  <a:p>
                    <a:r>
                      <a:rPr lang="ru-RU" dirty="0" smtClean="0"/>
                      <a:t>13 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  <c:separator>; </c:separator>
            </c:dLbl>
            <c:dLbl>
              <c:idx val="2"/>
              <c:layout>
                <c:manualLayout>
                  <c:x val="2.5708292779862869E-2"/>
                  <c:y val="-2.2471012939638844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Викладач-методист</a:t>
                    </a:r>
                    <a:r>
                      <a:rPr lang="ru-RU" dirty="0"/>
                      <a:t>; 1</a:t>
                    </a:r>
                    <a:r>
                      <a:rPr lang="ru-RU" dirty="0" smtClean="0"/>
                      <a:t>; </a:t>
                    </a:r>
                  </a:p>
                  <a:p>
                    <a:r>
                      <a:rPr lang="ru-RU" dirty="0" smtClean="0"/>
                      <a:t>0 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  <c:separator>; </c:separator>
            </c:dLbl>
            <c:dLbl>
              <c:idx val="3"/>
              <c:delete val="1"/>
            </c:dLbl>
            <c:dLbl>
              <c:idx val="4"/>
              <c:layout>
                <c:manualLayout>
                  <c:x val="-5.4248741126955546E-2"/>
                  <c:y val="5.6122111275010399E-2"/>
                </c:manualLayout>
              </c:layout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ТНграфіка!$A$39:$A$43</c:f>
              <c:strCache>
                <c:ptCount val="5"/>
                <c:pt idx="0">
                  <c:v>Учитель-методист</c:v>
                </c:pt>
                <c:pt idx="1">
                  <c:v>Старший учитель</c:v>
                </c:pt>
                <c:pt idx="2">
                  <c:v>Викладач-методист</c:v>
                </c:pt>
                <c:pt idx="3">
                  <c:v>Старший викладач</c:v>
                </c:pt>
                <c:pt idx="4">
                  <c:v>Решта</c:v>
                </c:pt>
              </c:strCache>
            </c:strRef>
          </c:cat>
          <c:val>
            <c:numRef>
              <c:f>ТНграфіка!$B$39:$B$43</c:f>
              <c:numCache>
                <c:formatCode>General</c:formatCode>
                <c:ptCount val="5"/>
                <c:pt idx="0">
                  <c:v>46</c:v>
                </c:pt>
                <c:pt idx="1">
                  <c:v>93</c:v>
                </c:pt>
                <c:pt idx="2">
                  <c:v>1</c:v>
                </c:pt>
                <c:pt idx="3">
                  <c:v>0</c:v>
                </c:pt>
                <c:pt idx="4">
                  <c:v>584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30"/>
      <c:perspective val="30"/>
    </c:view3D>
    <c:plotArea>
      <c:layout>
        <c:manualLayout>
          <c:layoutTarget val="inner"/>
          <c:xMode val="edge"/>
          <c:yMode val="edge"/>
          <c:x val="0.12303995879019794"/>
          <c:y val="0.10746229814493527"/>
          <c:w val="0.74784727843599108"/>
          <c:h val="0.71155055829885672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Обслуговуюча праця; 442; 61%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Технічна праця; 282; 39%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ТНграфіка!$A$128:$A$129</c:f>
              <c:strCache>
                <c:ptCount val="2"/>
                <c:pt idx="0">
                  <c:v>Обслуговуюча праця</c:v>
                </c:pt>
                <c:pt idx="1">
                  <c:v>Технічна праця</c:v>
                </c:pt>
              </c:strCache>
            </c:strRef>
          </c:cat>
          <c:val>
            <c:numRef>
              <c:f>ТНграфіка!$B$128:$B$129</c:f>
              <c:numCache>
                <c:formatCode>General</c:formatCode>
                <c:ptCount val="2"/>
                <c:pt idx="0">
                  <c:v>442</c:v>
                </c:pt>
                <c:pt idx="1">
                  <c:v>282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70"/>
      <c:perspective val="30"/>
    </c:view3D>
    <c:plotArea>
      <c:layout>
        <c:manualLayout>
          <c:layoutTarget val="inner"/>
          <c:xMode val="edge"/>
          <c:yMode val="edge"/>
          <c:x val="5.5708170824441496E-2"/>
          <c:y val="0.11317096773725532"/>
          <c:w val="0.75226604851963597"/>
          <c:h val="0.705732906268073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9.6191359497878548E-2"/>
                  <c:y val="2.3032381715118094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5.0219860175255357E-2"/>
                  <c:y val="0.14280076663373217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0.14337957359117751"/>
                  <c:y val="-0.21189791177908648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2.5708144754348336E-2"/>
                  <c:y val="-0.16122667200582666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5"/>
              <c:layout>
                <c:manualLayout>
                  <c:x val="0.20879484273691676"/>
                  <c:y val="-0.16122703472049973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dLbl>
              <c:idx val="6"/>
              <c:layout>
                <c:manualLayout>
                  <c:x val="0.19135020886000878"/>
                  <c:y val="-6.9097145145354283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ТНграфіка!$A$94:$A$100</c:f>
              <c:strCache>
                <c:ptCount val="7"/>
                <c:pt idx="0">
                  <c:v>Директор</c:v>
                </c:pt>
                <c:pt idx="1">
                  <c:v>Заступник директора</c:v>
                </c:pt>
                <c:pt idx="2">
                  <c:v>Вчитель</c:v>
                </c:pt>
                <c:pt idx="3">
                  <c:v>Викладач</c:v>
                </c:pt>
                <c:pt idx="4">
                  <c:v>Педагог-організатор</c:v>
                </c:pt>
                <c:pt idx="5">
                  <c:v>Практичний психолог</c:v>
                </c:pt>
                <c:pt idx="6">
                  <c:v>Логопед</c:v>
                </c:pt>
              </c:strCache>
            </c:strRef>
          </c:cat>
          <c:val>
            <c:numRef>
              <c:f>ТНграфіка!$B$94:$B$100</c:f>
              <c:numCache>
                <c:formatCode>General</c:formatCode>
                <c:ptCount val="7"/>
                <c:pt idx="0">
                  <c:v>3</c:v>
                </c:pt>
                <c:pt idx="1">
                  <c:v>13</c:v>
                </c:pt>
                <c:pt idx="2">
                  <c:v>690</c:v>
                </c:pt>
                <c:pt idx="3">
                  <c:v>1</c:v>
                </c:pt>
                <c:pt idx="4">
                  <c:v>14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5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ТНграфіка!$A$79:$A$80</c:f>
              <c:strCache>
                <c:ptCount val="2"/>
                <c:pt idx="0">
                  <c:v>Заклади ЗС освіти</c:v>
                </c:pt>
                <c:pt idx="1">
                  <c:v>Заклади ПТ освіти</c:v>
                </c:pt>
              </c:strCache>
            </c:strRef>
          </c:cat>
          <c:val>
            <c:numRef>
              <c:f>ТНграфіка!$B$79:$B$80</c:f>
              <c:numCache>
                <c:formatCode>General</c:formatCode>
                <c:ptCount val="2"/>
                <c:pt idx="0">
                  <c:v>723</c:v>
                </c:pt>
                <c:pt idx="1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view3D>
      <c:rotX val="90"/>
      <c:rotY val="20"/>
      <c:perspective val="30"/>
    </c:view3D>
    <c:plotArea>
      <c:layout>
        <c:manualLayout>
          <c:layoutTarget val="inner"/>
          <c:xMode val="edge"/>
          <c:yMode val="edge"/>
          <c:x val="0.13998378476667361"/>
          <c:y val="0.26483047079965255"/>
          <c:w val="0.70134730094415421"/>
          <c:h val="0.66456673783866649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0.10703363914373107"/>
                  <c:y val="7.4074074074074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21-30 років; </a:t>
                    </a:r>
                    <a:endParaRPr lang="ru-RU" dirty="0" smtClean="0"/>
                  </a:p>
                  <a:p>
                    <a:r>
                      <a:rPr lang="ru-RU" dirty="0" smtClean="0"/>
                      <a:t>84</a:t>
                    </a:r>
                    <a:r>
                      <a:rPr lang="ru-RU" dirty="0"/>
                      <a:t>; 12%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1"/>
              <c:layout>
                <c:manualLayout>
                  <c:x val="5.5045871559633031E-2"/>
                  <c:y val="5.92592592592592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31-40 </a:t>
                    </a:r>
                    <a:r>
                      <a:rPr lang="ru-RU" dirty="0" err="1"/>
                      <a:t>років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237</a:t>
                    </a:r>
                    <a:r>
                      <a:rPr lang="ru-RU" dirty="0"/>
                      <a:t>; 33%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41-50 </a:t>
                    </a:r>
                    <a:r>
                      <a:rPr lang="ru-RU" dirty="0" err="1"/>
                      <a:t>років</a:t>
                    </a:r>
                    <a:r>
                      <a:rPr lang="ru-RU"/>
                      <a:t>; </a:t>
                    </a:r>
                    <a:endParaRPr lang="ru-RU" smtClean="0"/>
                  </a:p>
                  <a:p>
                    <a:r>
                      <a:rPr lang="ru-RU" smtClean="0"/>
                      <a:t>266</a:t>
                    </a:r>
                    <a:r>
                      <a:rPr lang="ru-RU"/>
                      <a:t>; 37%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3"/>
              <c:layout>
                <c:manualLayout>
                  <c:x val="-5.8103975535168183E-2"/>
                  <c:y val="-4.44444444444445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51-60 </a:t>
                    </a:r>
                    <a:r>
                      <a:rPr lang="ru-RU" dirty="0"/>
                      <a:t>років; </a:t>
                    </a:r>
                    <a:endParaRPr lang="ru-RU" dirty="0" smtClean="0"/>
                  </a:p>
                  <a:p>
                    <a:r>
                      <a:rPr lang="ru-RU" dirty="0" smtClean="0"/>
                      <a:t>110</a:t>
                    </a:r>
                    <a:r>
                      <a:rPr lang="ru-RU" dirty="0"/>
                      <a:t>; 15%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4"/>
              <c:layout>
                <c:manualLayout>
                  <c:x val="-5.8103975535168197E-2"/>
                  <c:y val="-7.4074074074074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61-70 </a:t>
                    </a:r>
                    <a:r>
                      <a:rPr lang="ru-RU" dirty="0" err="1"/>
                      <a:t>років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26</a:t>
                    </a:r>
                    <a:r>
                      <a:rPr lang="ru-RU" dirty="0"/>
                      <a:t>; 3%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; </c:separator>
            </c:dLbl>
            <c:dLbl>
              <c:idx val="5"/>
              <c:layout>
                <c:manualLayout>
                  <c:x val="7.9510703363914373E-2"/>
                  <c:y val="-3.9506172839506172E-2"/>
                </c:manualLayout>
              </c:layout>
              <c:dLblPos val="outEnd"/>
              <c:showVal val="1"/>
              <c:showCatName val="1"/>
              <c:showPercent val="1"/>
              <c:separator>; </c:separator>
            </c:dLbl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uk-UA"/>
              </a:p>
            </c:txPr>
            <c:dLblPos val="outEnd"/>
            <c:showVal val="1"/>
            <c:showCatName val="1"/>
            <c:showPercent val="1"/>
            <c:separator>; </c:separator>
            <c:showLeaderLines val="1"/>
          </c:dLbls>
          <c:cat>
            <c:strRef>
              <c:f>ТНграфіка!$A$64:$A$69</c:f>
              <c:strCache>
                <c:ptCount val="6"/>
                <c:pt idx="0">
                  <c:v>21-30 років</c:v>
                </c:pt>
                <c:pt idx="1">
                  <c:v>31-40 років</c:v>
                </c:pt>
                <c:pt idx="2">
                  <c:v>41-50 років</c:v>
                </c:pt>
                <c:pt idx="3">
                  <c:v>51-60 років</c:v>
                </c:pt>
                <c:pt idx="4">
                  <c:v>61-70 років</c:v>
                </c:pt>
                <c:pt idx="5">
                  <c:v>більше 70 років</c:v>
                </c:pt>
              </c:strCache>
            </c:strRef>
          </c:cat>
          <c:val>
            <c:numRef>
              <c:f>ТНграфіка!$B$64:$B$69</c:f>
              <c:numCache>
                <c:formatCode>General</c:formatCode>
                <c:ptCount val="6"/>
                <c:pt idx="0">
                  <c:v>84</c:v>
                </c:pt>
                <c:pt idx="1">
                  <c:v>237</c:v>
                </c:pt>
                <c:pt idx="2">
                  <c:v>266</c:v>
                </c:pt>
                <c:pt idx="3">
                  <c:v>110</c:v>
                </c:pt>
                <c:pt idx="4">
                  <c:v>26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785794"/>
            <a:ext cx="5316322" cy="182880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Учитель  року  202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Статистичні дані за результатами реєстрації учасників першого туру конкурсу 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Содержимое 3" descr="embl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71480"/>
            <a:ext cx="3135528" cy="21888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3645024"/>
            <a:ext cx="69294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i="1" cap="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Трудове навчання</a:t>
            </a:r>
            <a:endParaRPr lang="ru-RU" sz="4400" b="1" i="1" cap="all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200" dirty="0" smtClean="0">
                <a:latin typeface="Bookman Old Style" pitchFamily="18" charset="0"/>
              </a:rPr>
              <a:t>Типи закладів освіти, які представляють учасники першого туру всеукраїнського конкурсу </a:t>
            </a:r>
            <a:r>
              <a:rPr lang="uk-UA" sz="2200" dirty="0" err="1" smtClean="0">
                <a:latin typeface="Bookman Old Style" pitchFamily="18" charset="0"/>
              </a:rPr>
              <a:t>“Учитель</a:t>
            </a:r>
            <a:r>
              <a:rPr lang="uk-UA" sz="2200" dirty="0" smtClean="0">
                <a:latin typeface="Bookman Old Style" pitchFamily="18" charset="0"/>
              </a:rPr>
              <a:t> року-2021” </a:t>
            </a:r>
            <a:br>
              <a:rPr lang="uk-UA" sz="2200" dirty="0" smtClean="0">
                <a:latin typeface="Bookman Old Style" pitchFamily="18" charset="0"/>
              </a:rPr>
            </a:br>
            <a:r>
              <a:rPr lang="uk-UA" sz="2200" dirty="0" smtClean="0">
                <a:latin typeface="Bookman Old Style" pitchFamily="18" charset="0"/>
              </a:rPr>
              <a:t>у номінації </a:t>
            </a:r>
            <a:r>
              <a:rPr lang="uk-UA" sz="2200" dirty="0" err="1" smtClean="0">
                <a:latin typeface="Bookman Old Style" pitchFamily="18" charset="0"/>
              </a:rPr>
              <a:t>“Трудове</a:t>
            </a:r>
            <a:r>
              <a:rPr lang="uk-UA" sz="2200" dirty="0" smtClean="0">
                <a:latin typeface="Bookman Old Style" pitchFamily="18" charset="0"/>
              </a:rPr>
              <a:t> </a:t>
            </a:r>
            <a:r>
              <a:rPr lang="uk-UA" sz="2200" dirty="0" err="1" smtClean="0">
                <a:latin typeface="Bookman Old Style" pitchFamily="18" charset="0"/>
              </a:rPr>
              <a:t>навчання”</a:t>
            </a:r>
            <a:endParaRPr lang="ru-RU" sz="2200" dirty="0"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2000240"/>
          <a:ext cx="7388249" cy="4043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Вік учасників першого туру всеукраїнського конкурсу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</a:rPr>
              <a:t>навчання”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64305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Середній вік учасника конкурсу в номінації – 42 роки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2150969"/>
          <a:ext cx="7072362" cy="39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Стать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</a:rPr>
              <a:t>навчання”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28662" y="2071678"/>
          <a:ext cx="7388249" cy="39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2071678"/>
          <a:ext cx="8153400" cy="4043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000" dirty="0" smtClean="0">
                <a:latin typeface="Bookman Old Style" pitchFamily="18" charset="0"/>
              </a:rPr>
              <a:t>Кількість зареєстрованих учасників першого туру всеукраїнського конкурсу </a:t>
            </a:r>
            <a:r>
              <a:rPr lang="uk-UA" sz="2000" dirty="0" err="1" smtClean="0">
                <a:latin typeface="Bookman Old Style" pitchFamily="18" charset="0"/>
              </a:rPr>
              <a:t>“Учитель</a:t>
            </a:r>
            <a:r>
              <a:rPr lang="uk-UA" sz="2000" dirty="0" smtClean="0">
                <a:latin typeface="Bookman Old Style" pitchFamily="18" charset="0"/>
              </a:rPr>
              <a:t> року-2021” у номінації </a:t>
            </a:r>
            <a:r>
              <a:rPr lang="uk-UA" sz="2000" dirty="0" err="1" smtClean="0">
                <a:latin typeface="Bookman Old Style" pitchFamily="18" charset="0"/>
              </a:rPr>
              <a:t>“Трудове</a:t>
            </a:r>
            <a:r>
              <a:rPr lang="uk-UA" sz="2000" dirty="0" smtClean="0">
                <a:latin typeface="Bookman Old Style" pitchFamily="18" charset="0"/>
              </a:rPr>
              <a:t> </a:t>
            </a:r>
            <a:r>
              <a:rPr lang="uk-UA" sz="2000" dirty="0" err="1" smtClean="0">
                <a:latin typeface="Bookman Old Style" pitchFamily="18" charset="0"/>
              </a:rPr>
              <a:t>навчання”</a:t>
            </a:r>
            <a:r>
              <a:rPr lang="uk-UA" sz="2000" dirty="0" smtClean="0">
                <a:latin typeface="Bookman Old Style" pitchFamily="18" charset="0"/>
              </a:rPr>
              <a:t> </a:t>
            </a:r>
            <a:br>
              <a:rPr lang="uk-UA" sz="2000" dirty="0" smtClean="0">
                <a:latin typeface="Bookman Old Style" pitchFamily="18" charset="0"/>
              </a:rPr>
            </a:br>
            <a:r>
              <a:rPr lang="uk-UA" sz="2000" dirty="0" smtClean="0">
                <a:latin typeface="Bookman Old Style" pitchFamily="18" charset="0"/>
              </a:rPr>
              <a:t>у розрізі регіонів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942996"/>
          </a:xfrm>
        </p:spPr>
        <p:txBody>
          <a:bodyPr>
            <a:normAutofit fontScale="70000" lnSpcReduction="20000"/>
          </a:bodyPr>
          <a:lstStyle/>
          <a:p>
            <a:pPr algn="ctr"/>
            <a:endParaRPr lang="uk-UA" sz="1800" b="1" dirty="0" smtClean="0">
              <a:latin typeface="Bookman Old Style" panose="02050604050505020204" pitchFamily="18" charset="0"/>
            </a:endParaRP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Усього на конкурс зареєстровано 4 012 педагогів, з них</a:t>
            </a:r>
          </a:p>
          <a:p>
            <a:pPr algn="ctr"/>
            <a:r>
              <a:rPr lang="uk-UA" sz="2500" b="1" dirty="0" smtClean="0">
                <a:latin typeface="Bookman Old Style" panose="02050604050505020204" pitchFamily="18" charset="0"/>
              </a:rPr>
              <a:t>724 в номінації </a:t>
            </a:r>
            <a:r>
              <a:rPr lang="uk-UA" sz="2500" b="1" dirty="0" err="1" smtClean="0">
                <a:latin typeface="Bookman Old Style" panose="02050604050505020204" pitchFamily="18" charset="0"/>
              </a:rPr>
              <a:t>“Трудове</a:t>
            </a:r>
            <a:r>
              <a:rPr lang="uk-UA" sz="2500" b="1" dirty="0" smtClean="0">
                <a:latin typeface="Bookman Old Style" panose="02050604050505020204" pitchFamily="18" charset="0"/>
              </a:rPr>
              <a:t> </a:t>
            </a:r>
            <a:r>
              <a:rPr lang="uk-UA" sz="2500" b="1" dirty="0" err="1" smtClean="0">
                <a:latin typeface="Bookman Old Style" panose="02050604050505020204" pitchFamily="18" charset="0"/>
              </a:rPr>
              <a:t>навчання”</a:t>
            </a:r>
            <a:endParaRPr lang="uk-UA" sz="2500" b="1" dirty="0" smtClean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uk-UA" sz="1800" dirty="0" smtClean="0">
                <a:latin typeface="Book Antiqua" panose="02040602050305030304" pitchFamily="18" charset="0"/>
              </a:rPr>
              <a:t>Кількість учасників першого туру всеукраїнського конкурсу </a:t>
            </a:r>
            <a:r>
              <a:rPr lang="uk-UA" sz="18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18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18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1800" dirty="0" smtClean="0">
                <a:latin typeface="Book Antiqua" panose="02040602050305030304" pitchFamily="18" charset="0"/>
              </a:rPr>
              <a:t>  </a:t>
            </a:r>
            <a:r>
              <a:rPr lang="uk-UA" sz="1800" dirty="0" err="1" smtClean="0">
                <a:latin typeface="Book Antiqua" panose="02040602050305030304" pitchFamily="18" charset="0"/>
              </a:rPr>
              <a:t>навчання”</a:t>
            </a:r>
            <a:endParaRPr lang="uk-UA" sz="18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928794" y="785794"/>
          <a:ext cx="650085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266014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Територіальне розміщення закладів освіти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</a:t>
            </a:r>
            <a:br>
              <a:rPr lang="uk-UA" sz="2000" dirty="0" smtClean="0">
                <a:latin typeface="Book Antiqua" panose="02040602050305030304" pitchFamily="18" charset="0"/>
              </a:rPr>
            </a:br>
            <a:r>
              <a:rPr lang="uk-UA" sz="2000" dirty="0" smtClean="0">
                <a:latin typeface="Book Antiqua" panose="02040602050305030304" pitchFamily="18" charset="0"/>
              </a:rPr>
              <a:t>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smtClean="0">
                <a:latin typeface="Book Antiqua" panose="02040602050305030304" pitchFamily="18" charset="0"/>
              </a:rPr>
              <a:t>навчання”</a:t>
            </a:r>
            <a:endParaRPr lang="uk-UA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85852" y="1928802"/>
          <a:ext cx="6929486" cy="4000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200" dirty="0" smtClean="0">
                <a:latin typeface="Book Antiqua" panose="02040602050305030304" pitchFamily="18" charset="0"/>
              </a:rPr>
              <a:t>Педагогічний стаж учасників першого туру всеукраїнського конкурсу </a:t>
            </a:r>
            <a:r>
              <a:rPr lang="uk-UA" sz="22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200" dirty="0" smtClean="0">
                <a:latin typeface="Book Antiqua" panose="02040602050305030304" pitchFamily="18" charset="0"/>
              </a:rPr>
              <a:t> року - 2021” у номінації </a:t>
            </a:r>
            <a:r>
              <a:rPr lang="uk-UA" sz="22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2200" dirty="0" smtClean="0">
                <a:latin typeface="Book Antiqua" panose="02040602050305030304" pitchFamily="18" charset="0"/>
              </a:rPr>
              <a:t> </a:t>
            </a:r>
            <a:r>
              <a:rPr lang="uk-UA" sz="2200" dirty="0" err="1" smtClean="0">
                <a:latin typeface="Book Antiqua" panose="02040602050305030304" pitchFamily="18" charset="0"/>
              </a:rPr>
              <a:t>навчання”</a:t>
            </a:r>
            <a:endParaRPr lang="uk-UA" sz="2200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71538" y="1928802"/>
          <a:ext cx="742955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Кваліфікаційні категорії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</a:rPr>
              <a:t>навчання”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1785926"/>
          <a:ext cx="728667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</a:rPr>
              <a:t>Педагогічні звання учасників першого туру всеукраїнського конкурсу </a:t>
            </a:r>
            <a:r>
              <a:rPr lang="uk-UA" sz="2000" dirty="0" err="1" smtClean="0">
                <a:latin typeface="Book Antiqua" panose="02040602050305030304" pitchFamily="18" charset="0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</a:rPr>
              <a:t> року - 2021” у номінації  </a:t>
            </a:r>
            <a:r>
              <a:rPr lang="uk-UA" sz="2000" dirty="0" err="1" smtClean="0">
                <a:latin typeface="Book Antiqua" panose="02040602050305030304" pitchFamily="18" charset="0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</a:rPr>
              <a:t>навчання”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2000240"/>
          <a:ext cx="7286676" cy="380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Спеціалізація учасників першого туру всеукраїнського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конкурсу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навчання”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конкурсу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навчання”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1"/>
          <a:ext cx="8153400" cy="4762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3930"/>
                <a:gridCol w="1979470"/>
              </a:tblGrid>
              <a:tr h="360387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87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Викладач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227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690</a:t>
                      </a:r>
                    </a:p>
                  </a:txBody>
                  <a:tcPr marL="0" marR="0" marT="0" marB="0" anchor="ctr"/>
                </a:tc>
              </a:tr>
              <a:tr h="19741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трудового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596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72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трудового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 та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фізичної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культури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001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трудового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 та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інформатики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20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6568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трудового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 та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образотворчого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мистецтва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15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3140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трудового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 та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інших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предметів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(математика,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здоров'я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музика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історія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німецька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хімія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фізика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захист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Вітчизни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19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648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початкових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класів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6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6095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інших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предметів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історія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англійська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здоров'я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образотворче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мистецтво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зарубіжна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література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019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декількох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предметів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8093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індивідуального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навчання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2611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1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асистент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1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4384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Директор</a:t>
                      </a:r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аступник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директора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3, 13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29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Педагог-організатор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Практичний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психолог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902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Посади учасників першого туру всеукраїнського </a:t>
            </a:r>
            <a:br>
              <a:rPr lang="uk-UA" sz="2000" dirty="0" smtClean="0">
                <a:latin typeface="Book Antiqua" panose="02040602050305030304" pitchFamily="18" charset="0"/>
                <a:sym typeface="+mn-ea"/>
              </a:rPr>
            </a:b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конкурсу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“Учитель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року - 2021” у номінації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“Трудове</a:t>
            </a:r>
            <a:r>
              <a:rPr lang="uk-UA" sz="2000" dirty="0" smtClean="0">
                <a:latin typeface="Book Antiqua" panose="02040602050305030304" pitchFamily="18" charset="0"/>
                <a:sym typeface="+mn-ea"/>
              </a:rPr>
              <a:t> </a:t>
            </a:r>
            <a:r>
              <a:rPr lang="uk-UA" sz="2000" dirty="0" err="1" smtClean="0">
                <a:latin typeface="Book Antiqua" panose="02040602050305030304" pitchFamily="18" charset="0"/>
                <a:sym typeface="+mn-ea"/>
              </a:rPr>
              <a:t>навчання”</a:t>
            </a:r>
            <a:endParaRPr lang="uk-UA" sz="2000" dirty="0" smtClean="0">
              <a:latin typeface="Book Antiqua" panose="02040602050305030304" pitchFamily="18" charset="0"/>
              <a:sym typeface="+mn-ea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1857364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519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Учитель  року  2021</vt:lpstr>
      <vt:lpstr>Кількість учасників першого туру всеукраїнського конкурсу “Учитель року - 2021” у номінації  “Трудове  навчання”</vt:lpstr>
      <vt:lpstr>Територіальне розміщення закладів освіти учасників першого туру всеукраїнського конкурсу “Учитель року - 2021”  у номінації “Трудове навчання”</vt:lpstr>
      <vt:lpstr>Педагогічний стаж учасників першого туру всеукраїнського конкурсу “Учитель року - 2021” у номінації “Трудове навчання”</vt:lpstr>
      <vt:lpstr>Кваліфікаційні категорії учасників першого туру всеукраїнського конкурсу “Учитель року - 2021” у номінації “Трудове навчання”</vt:lpstr>
      <vt:lpstr>Педагогічні звання учасників першого туру всеукраїнського конкурсу “Учитель року - 2021” у номінації  “Трудове навчання”</vt:lpstr>
      <vt:lpstr>Спеціалізація учасників першого туру всеукраїнського  конкурсу “Учитель року - 2021” у номінації “Трудове навчання”</vt:lpstr>
      <vt:lpstr>Посади учасників першого туру всеукраїнського  конкурсу “Учитель року - 2021” у номінації “Трудове навчання”</vt:lpstr>
      <vt:lpstr>Посади учасників першого туру всеукраїнського  конкурсу “Учитель року - 2021” у номінації “Трудове навчання”</vt:lpstr>
      <vt:lpstr>Типи закладів освіти, які представляють учасники першого туру всеукраїнського конкурсу “Учитель року-2021”  у номінації “Трудове навчання”</vt:lpstr>
      <vt:lpstr>Вік учасників першого туру всеукраїнського конкурсу  “Учитель року - 2021” у номінації “Трудове навчання”</vt:lpstr>
      <vt:lpstr>Стать учасників першого туру всеукраїнського конкурсу “Учитель року - 2021” у номінації “Трудове навчання”</vt:lpstr>
      <vt:lpstr>Кількість зареєстрованих учасників першого туру всеукраїнського конкурсу “Учитель року-2021” у номінації “Трудове навчання”  у розрізі регіонів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К-219</dc:creator>
  <cp:lastModifiedBy>Елена</cp:lastModifiedBy>
  <cp:revision>194</cp:revision>
  <dcterms:created xsi:type="dcterms:W3CDTF">2017-12-05T14:45:00Z</dcterms:created>
  <dcterms:modified xsi:type="dcterms:W3CDTF">2020-11-26T12:57:20Z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