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7" r:id="rId3"/>
    <p:sldId id="281" r:id="rId4"/>
    <p:sldId id="290" r:id="rId5"/>
    <p:sldId id="283" r:id="rId6"/>
    <p:sldId id="296" r:id="rId7"/>
    <p:sldId id="301" r:id="rId8"/>
    <p:sldId id="302" r:id="rId9"/>
    <p:sldId id="303" r:id="rId10"/>
    <p:sldId id="292" r:id="rId11"/>
    <p:sldId id="280" r:id="rId12"/>
    <p:sldId id="3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99FF66"/>
    <a:srgbClr val="BBF65C"/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perspective val="30"/>
    </c:view3D>
    <c:plotArea>
      <c:layout>
        <c:manualLayout>
          <c:layoutTarget val="inner"/>
          <c:xMode val="edge"/>
          <c:yMode val="edge"/>
          <c:x val="0.13128402399733374"/>
          <c:y val="0.14460294641591548"/>
          <c:w val="0.72508610154427289"/>
          <c:h val="0.6986307076991462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3.8801244306188205E-2"/>
                  <c:y val="-7.6021486118400719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-4.5856015998222519E-2"/>
                  <c:y val="4.865359787609812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Решта</a:t>
                    </a:r>
                    <a:r>
                      <a:rPr lang="ru-RU"/>
                      <a:t>; 2623; </a:t>
                    </a:r>
                    <a:endParaRPr lang="ru-RU" smtClean="0"/>
                  </a:p>
                  <a:p>
                    <a:r>
                      <a:rPr lang="ru-RU" smtClean="0"/>
                      <a:t>65 </a:t>
                    </a:r>
                    <a:r>
                      <a:rPr lang="ru-RU"/>
                      <a:t>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'[1_Математика на графіку.xlsx]УМЛграфіка'!$C$4:$C$5</c:f>
              <c:strCache>
                <c:ptCount val="2"/>
                <c:pt idx="0">
                  <c:v>Українська мова та література</c:v>
                </c:pt>
                <c:pt idx="1">
                  <c:v>Решта</c:v>
                </c:pt>
              </c:strCache>
            </c:strRef>
          </c:cat>
          <c:val>
            <c:numRef>
              <c:f>'[1_Математика на графіку.xlsx]УМЛграфіка'!$D$4:$D$5</c:f>
              <c:numCache>
                <c:formatCode>General</c:formatCode>
                <c:ptCount val="2"/>
                <c:pt idx="0">
                  <c:v>1389</c:v>
                </c:pt>
                <c:pt idx="1">
                  <c:v>2623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rAngAx val="1"/>
    </c:view3D>
    <c:plotArea>
      <c:layout>
        <c:manualLayout>
          <c:layoutTarget val="inner"/>
          <c:xMode val="edge"/>
          <c:yMode val="edge"/>
          <c:x val="4.6929011210047354E-2"/>
          <c:y val="3.9548022598870074E-2"/>
          <c:w val="0.93126413520739793"/>
          <c:h val="0.71146470038702769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Val val="1"/>
          </c:dLbls>
          <c:cat>
            <c:strRef>
              <c:f>Загальна!$B$361:$B$385</c:f>
              <c:strCache>
                <c:ptCount val="25"/>
                <c:pt idx="0">
                  <c:v>Вінницька</c:v>
                </c:pt>
                <c:pt idx="1">
                  <c:v>Волинська</c:v>
                </c:pt>
                <c:pt idx="2">
                  <c:v>Дніпропетровська</c:v>
                </c:pt>
                <c:pt idx="3">
                  <c:v>Донецька</c:v>
                </c:pt>
                <c:pt idx="4">
                  <c:v>Житомирська</c:v>
                </c:pt>
                <c:pt idx="5">
                  <c:v>Закарпатська</c:v>
                </c:pt>
                <c:pt idx="6">
                  <c:v>Запорізька</c:v>
                </c:pt>
                <c:pt idx="7">
                  <c:v>Івано-Франківська</c:v>
                </c:pt>
                <c:pt idx="8">
                  <c:v>Київ</c:v>
                </c:pt>
                <c:pt idx="9">
                  <c:v>Київська</c:v>
                </c:pt>
                <c:pt idx="10">
                  <c:v>Кіровоградська</c:v>
                </c:pt>
                <c:pt idx="11">
                  <c:v>Луганська</c:v>
                </c:pt>
                <c:pt idx="12">
                  <c:v>Львівська</c:v>
                </c:pt>
                <c:pt idx="13">
                  <c:v>Миколаївська</c:v>
                </c:pt>
                <c:pt idx="14">
                  <c:v>Одеська</c:v>
                </c:pt>
                <c:pt idx="15">
                  <c:v>Полтавська</c:v>
                </c:pt>
                <c:pt idx="16">
                  <c:v>Рівненська</c:v>
                </c:pt>
                <c:pt idx="17">
                  <c:v>Сумська</c:v>
                </c:pt>
                <c:pt idx="18">
                  <c:v>Тернопільська</c:v>
                </c:pt>
                <c:pt idx="19">
                  <c:v>Харківська</c:v>
                </c:pt>
                <c:pt idx="20">
                  <c:v>Херсонська</c:v>
                </c:pt>
                <c:pt idx="21">
                  <c:v>Хмельницька</c:v>
                </c:pt>
                <c:pt idx="22">
                  <c:v>Черкаська</c:v>
                </c:pt>
                <c:pt idx="23">
                  <c:v>Чернівецька</c:v>
                </c:pt>
                <c:pt idx="24">
                  <c:v>Чернігівська</c:v>
                </c:pt>
              </c:strCache>
            </c:strRef>
          </c:cat>
          <c:val>
            <c:numRef>
              <c:f>Загальна!$C$361:$C$385</c:f>
              <c:numCache>
                <c:formatCode>General</c:formatCode>
                <c:ptCount val="25"/>
                <c:pt idx="0">
                  <c:v>39</c:v>
                </c:pt>
                <c:pt idx="1">
                  <c:v>63</c:v>
                </c:pt>
                <c:pt idx="2">
                  <c:v>70</c:v>
                </c:pt>
                <c:pt idx="3">
                  <c:v>112</c:v>
                </c:pt>
                <c:pt idx="4">
                  <c:v>52</c:v>
                </c:pt>
                <c:pt idx="5">
                  <c:v>57</c:v>
                </c:pt>
                <c:pt idx="6">
                  <c:v>53</c:v>
                </c:pt>
                <c:pt idx="7">
                  <c:v>43</c:v>
                </c:pt>
                <c:pt idx="8">
                  <c:v>49</c:v>
                </c:pt>
                <c:pt idx="9">
                  <c:v>86</c:v>
                </c:pt>
                <c:pt idx="10">
                  <c:v>43</c:v>
                </c:pt>
                <c:pt idx="11">
                  <c:v>22</c:v>
                </c:pt>
                <c:pt idx="12">
                  <c:v>15</c:v>
                </c:pt>
                <c:pt idx="13">
                  <c:v>41</c:v>
                </c:pt>
                <c:pt idx="14">
                  <c:v>51</c:v>
                </c:pt>
                <c:pt idx="15">
                  <c:v>46</c:v>
                </c:pt>
                <c:pt idx="16">
                  <c:v>19</c:v>
                </c:pt>
                <c:pt idx="17">
                  <c:v>73</c:v>
                </c:pt>
                <c:pt idx="18">
                  <c:v>45</c:v>
                </c:pt>
                <c:pt idx="19">
                  <c:v>117</c:v>
                </c:pt>
                <c:pt idx="20">
                  <c:v>29</c:v>
                </c:pt>
                <c:pt idx="21">
                  <c:v>101</c:v>
                </c:pt>
                <c:pt idx="22">
                  <c:v>68</c:v>
                </c:pt>
                <c:pt idx="23">
                  <c:v>47</c:v>
                </c:pt>
                <c:pt idx="24">
                  <c:v>48</c:v>
                </c:pt>
              </c:numCache>
            </c:numRef>
          </c:val>
        </c:ser>
        <c:shape val="cylinder"/>
        <c:axId val="80824576"/>
        <c:axId val="80826368"/>
        <c:axId val="0"/>
      </c:bar3DChart>
      <c:catAx>
        <c:axId val="808245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 sz="1100"/>
            </a:pPr>
            <a:endParaRPr lang="uk-UA"/>
          </a:p>
        </c:txPr>
        <c:crossAx val="80826368"/>
        <c:crosses val="autoZero"/>
        <c:auto val="1"/>
        <c:lblAlgn val="ctr"/>
        <c:lblOffset val="100"/>
      </c:catAx>
      <c:valAx>
        <c:axId val="8082636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082457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7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УМЛграфіка!$A$69:$A$71</c:f>
              <c:strCache>
                <c:ptCount val="3"/>
                <c:pt idx="0">
                  <c:v>Місто</c:v>
                </c:pt>
                <c:pt idx="1">
                  <c:v>Село</c:v>
                </c:pt>
                <c:pt idx="2">
                  <c:v>Селище міського типу</c:v>
                </c:pt>
              </c:strCache>
            </c:strRef>
          </c:cat>
          <c:val>
            <c:numRef>
              <c:f>УМЛграфіка!$B$69:$B$71</c:f>
              <c:numCache>
                <c:formatCode>General</c:formatCode>
                <c:ptCount val="3"/>
                <c:pt idx="0">
                  <c:v>173</c:v>
                </c:pt>
                <c:pt idx="1">
                  <c:v>284</c:v>
                </c:pt>
                <c:pt idx="2">
                  <c:v>32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40"/>
      <c:perspective val="30"/>
    </c:view3D>
    <c:plotArea>
      <c:layout>
        <c:manualLayout>
          <c:layoutTarget val="inner"/>
          <c:xMode val="edge"/>
          <c:yMode val="edge"/>
          <c:x val="8.5291883464581317E-2"/>
          <c:y val="0.21655700139269438"/>
          <c:w val="0.71131262558399211"/>
          <c:h val="0.6805947629849515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4622180809861132"/>
                  <c:y val="2.3093392350175882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3.6338225017470402E-2"/>
                  <c:y val="9.1767881241565458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8.5890595139148068E-2"/>
                  <c:y val="-3.6849779896850274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2.304747577938189E-2"/>
                  <c:y val="-0.11324552616681727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УМЛграфіка!$A$27:$A$31</c:f>
              <c:strCache>
                <c:ptCount val="5"/>
                <c:pt idx="0">
                  <c:v>від 3 до 4 рр. </c:v>
                </c:pt>
                <c:pt idx="1">
                  <c:v>від 5 до 10 рр.</c:v>
                </c:pt>
                <c:pt idx="2">
                  <c:v>від 11 до 25 рр.</c:v>
                </c:pt>
                <c:pt idx="3">
                  <c:v>від 26 до 40 рр.</c:v>
                </c:pt>
                <c:pt idx="4">
                  <c:v>більше 40 років</c:v>
                </c:pt>
              </c:strCache>
            </c:strRef>
          </c:cat>
          <c:val>
            <c:numRef>
              <c:f>УМЛграфіка!$B$27:$B$31</c:f>
              <c:numCache>
                <c:formatCode>General</c:formatCode>
                <c:ptCount val="5"/>
                <c:pt idx="0">
                  <c:v>70</c:v>
                </c:pt>
                <c:pt idx="1">
                  <c:v>327</c:v>
                </c:pt>
                <c:pt idx="2">
                  <c:v>693</c:v>
                </c:pt>
                <c:pt idx="3">
                  <c:v>292</c:v>
                </c:pt>
                <c:pt idx="4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50"/>
      <c:perspective val="30"/>
    </c:view3D>
    <c:plotArea>
      <c:layout>
        <c:manualLayout>
          <c:layoutTarget val="inner"/>
          <c:xMode val="edge"/>
          <c:yMode val="edge"/>
          <c:x val="0.11131058478058674"/>
          <c:y val="0.20936720223898186"/>
          <c:w val="0.7383928058338407"/>
          <c:h val="0.71530273258167265"/>
        </c:manualLayout>
      </c:layout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-0.11854749987816411"/>
                  <c:y val="1.3141930632713733E-17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2.8069978973301841E-2"/>
                  <c:y val="-1.2052646338818866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УМЛграфіка!$A$14:$A$17</c:f>
              <c:strCache>
                <c:ptCount val="4"/>
                <c:pt idx="0">
                  <c:v>Спеціаліст вищої категорії</c:v>
                </c:pt>
                <c:pt idx="1">
                  <c:v>Спеціаліст  І категорії</c:v>
                </c:pt>
                <c:pt idx="2">
                  <c:v>Спеціаліст ІІ категорії</c:v>
                </c:pt>
                <c:pt idx="3">
                  <c:v>Спеціаліст</c:v>
                </c:pt>
              </c:strCache>
            </c:strRef>
          </c:cat>
          <c:val>
            <c:numRef>
              <c:f>УМЛграфіка!$B$14:$B$17</c:f>
              <c:numCache>
                <c:formatCode>General</c:formatCode>
                <c:ptCount val="4"/>
                <c:pt idx="0">
                  <c:v>523</c:v>
                </c:pt>
                <c:pt idx="1">
                  <c:v>479</c:v>
                </c:pt>
                <c:pt idx="2">
                  <c:v>288</c:v>
                </c:pt>
                <c:pt idx="3">
                  <c:v>99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6951110026292068"/>
          <c:y val="0.18270496756256721"/>
          <c:w val="0.65579984218782184"/>
          <c:h val="0.6314267737967911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1"/>
              </a:solidFill>
            </c:spPr>
          </c:dPt>
          <c:dLbls>
            <c:dLbl>
              <c:idx val="1"/>
              <c:layout>
                <c:manualLayout>
                  <c:x val="2.25115430394256E-2"/>
                  <c:y val="-6.1347422515558671E-2"/>
                </c:manualLayout>
              </c:layout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3.618563126366349E-2"/>
                  <c:y val="-4.1484196247589547E-2"/>
                </c:manualLayout>
              </c:layout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-0.10574394471191943"/>
                  <c:y val="-2.1622464447846289E-2"/>
                </c:manualLayout>
              </c:layout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УМЛграфіка!$A$54:$A$58</c:f>
              <c:strCache>
                <c:ptCount val="5"/>
                <c:pt idx="0">
                  <c:v>Учитель-методист</c:v>
                </c:pt>
                <c:pt idx="1">
                  <c:v>Старший учитель</c:v>
                </c:pt>
                <c:pt idx="2">
                  <c:v>Викладач-методист</c:v>
                </c:pt>
                <c:pt idx="3">
                  <c:v>Старший викладач</c:v>
                </c:pt>
                <c:pt idx="4">
                  <c:v>Решта</c:v>
                </c:pt>
              </c:strCache>
            </c:strRef>
          </c:cat>
          <c:val>
            <c:numRef>
              <c:f>УМЛграфіка!$B$54:$B$58</c:f>
              <c:numCache>
                <c:formatCode>General</c:formatCode>
                <c:ptCount val="5"/>
                <c:pt idx="0">
                  <c:v>36</c:v>
                </c:pt>
                <c:pt idx="1">
                  <c:v>203</c:v>
                </c:pt>
                <c:pt idx="2">
                  <c:v>1</c:v>
                </c:pt>
                <c:pt idx="3">
                  <c:v>6</c:v>
                </c:pt>
                <c:pt idx="4">
                  <c:v>1143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70"/>
      <c:perspective val="30"/>
    </c:view3D>
    <c:plotArea>
      <c:layout>
        <c:manualLayout>
          <c:layoutTarget val="inner"/>
          <c:xMode val="edge"/>
          <c:yMode val="edge"/>
          <c:x val="0.14125960852218891"/>
          <c:y val="0.22853579944680241"/>
          <c:w val="0.55705656535923576"/>
          <c:h val="0.5442997909159655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20189274447949568"/>
                  <c:y val="0.11241217798594849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0.13249211356466908"/>
                  <c:y val="0.1998438719750195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-2.0574307854906014E-2"/>
                  <c:y val="0.14042779068667821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5.4679450557639293E-2"/>
                  <c:y val="-0.21545667447306791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0.16894645178698497"/>
                  <c:y val="-0.24756884203033969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5"/>
              <c:layout>
                <c:manualLayout>
                  <c:x val="0.14682034488679599"/>
                  <c:y val="-8.1927576849503997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6"/>
              <c:layout>
                <c:manualLayout>
                  <c:x val="0.13038906414300735"/>
                  <c:y val="3.7470725995316236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УМЛграфіка!$A$108:$A$114</c:f>
              <c:strCache>
                <c:ptCount val="7"/>
                <c:pt idx="0">
                  <c:v>Директор</c:v>
                </c:pt>
                <c:pt idx="1">
                  <c:v>Заступник директора</c:v>
                </c:pt>
                <c:pt idx="2">
                  <c:v>Вчитель</c:v>
                </c:pt>
                <c:pt idx="3">
                  <c:v>Викладач</c:v>
                </c:pt>
                <c:pt idx="4">
                  <c:v>Педагог-організатор</c:v>
                </c:pt>
                <c:pt idx="5">
                  <c:v>Соціальний педагог, практичний психолог</c:v>
                </c:pt>
                <c:pt idx="6">
                  <c:v>Асистент вчителя</c:v>
                </c:pt>
              </c:strCache>
            </c:strRef>
          </c:cat>
          <c:val>
            <c:numRef>
              <c:f>УМЛграфіка!$B$108:$B$114</c:f>
              <c:numCache>
                <c:formatCode>General</c:formatCode>
                <c:ptCount val="7"/>
                <c:pt idx="0">
                  <c:v>9</c:v>
                </c:pt>
                <c:pt idx="1">
                  <c:v>79</c:v>
                </c:pt>
                <c:pt idx="2">
                  <c:v>1259</c:v>
                </c:pt>
                <c:pt idx="3">
                  <c:v>23</c:v>
                </c:pt>
                <c:pt idx="4">
                  <c:v>12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60"/>
      <c:perspective val="30"/>
    </c:view3D>
    <c:plotArea>
      <c:layout>
        <c:manualLayout>
          <c:layoutTarget val="inner"/>
          <c:xMode val="edge"/>
          <c:yMode val="edge"/>
          <c:x val="0.15128498540486207"/>
          <c:y val="0.13594621646870433"/>
          <c:w val="0.69587239679152268"/>
          <c:h val="0.6716103919213489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6.5420560747663559E-2"/>
                  <c:y val="5.6497175141242938E-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Заклади</a:t>
                    </a:r>
                    <a:r>
                      <a:rPr lang="ru-RU" dirty="0"/>
                      <a:t> ЗС </a:t>
                    </a:r>
                    <a:r>
                      <a:rPr lang="ru-RU" dirty="0" err="1"/>
                      <a:t>освіти</a:t>
                    </a:r>
                    <a:r>
                      <a:rPr lang="ru-RU" dirty="0"/>
                      <a:t>; 1366; </a:t>
                    </a:r>
                    <a:endParaRPr lang="ru-RU" dirty="0" smtClean="0"/>
                  </a:p>
                  <a:p>
                    <a:r>
                      <a:rPr lang="ru-RU" dirty="0" smtClean="0"/>
                      <a:t>98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УМЛграфіка!$A$95:$A$96</c:f>
              <c:strCache>
                <c:ptCount val="2"/>
                <c:pt idx="0">
                  <c:v>Заклади ЗС освіти</c:v>
                </c:pt>
                <c:pt idx="1">
                  <c:v>Заклади ПТ освіти</c:v>
                </c:pt>
              </c:strCache>
            </c:strRef>
          </c:cat>
          <c:val>
            <c:numRef>
              <c:f>УМЛграфіка!$B$95:$B$96</c:f>
              <c:numCache>
                <c:formatCode>General</c:formatCode>
                <c:ptCount val="2"/>
                <c:pt idx="0">
                  <c:v>1366</c:v>
                </c:pt>
                <c:pt idx="1">
                  <c:v>23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view3D>
      <c:rotX val="90"/>
      <c:rotY val="10"/>
      <c:perspective val="30"/>
    </c:view3D>
    <c:plotArea>
      <c:layout>
        <c:manualLayout>
          <c:layoutTarget val="inner"/>
          <c:xMode val="edge"/>
          <c:yMode val="edge"/>
          <c:x val="9.0277777777777693E-2"/>
          <c:y val="0.16898148148148215"/>
          <c:w val="0.81388888888889011"/>
          <c:h val="0.7731481481481498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5.2777777777777792E-2"/>
                  <c:y val="3.2407407407407496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3.333333333333334E-2"/>
                  <c:y val="2.3148148148148147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1.6666666666666701E-2"/>
                  <c:y val="-1.3888888888888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61-70 </a:t>
                    </a:r>
                    <a:r>
                      <a:rPr lang="ru-RU" dirty="0" err="1"/>
                      <a:t>років</a:t>
                    </a:r>
                    <a:r>
                      <a:rPr lang="ru-RU" dirty="0"/>
                      <a:t>; 15; </a:t>
                    </a:r>
                    <a:endParaRPr lang="ru-RU" dirty="0" smtClean="0"/>
                  </a:p>
                  <a:p>
                    <a:r>
                      <a:rPr lang="ru-RU" dirty="0" smtClean="0"/>
                      <a:t>1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УМЛграфіка!$A$81:$A$85</c:f>
              <c:strCache>
                <c:ptCount val="5"/>
                <c:pt idx="0">
                  <c:v>22-30 років</c:v>
                </c:pt>
                <c:pt idx="1">
                  <c:v>31-40 років</c:v>
                </c:pt>
                <c:pt idx="2">
                  <c:v>41-50 років</c:v>
                </c:pt>
                <c:pt idx="3">
                  <c:v>51-60 років</c:v>
                </c:pt>
                <c:pt idx="4">
                  <c:v>61-70 років</c:v>
                </c:pt>
              </c:strCache>
            </c:strRef>
          </c:cat>
          <c:val>
            <c:numRef>
              <c:f>УМЛграфіка!$B$81:$B$85</c:f>
              <c:numCache>
                <c:formatCode>General</c:formatCode>
                <c:ptCount val="5"/>
                <c:pt idx="0">
                  <c:v>195</c:v>
                </c:pt>
                <c:pt idx="1">
                  <c:v>510</c:v>
                </c:pt>
                <c:pt idx="2">
                  <c:v>518</c:v>
                </c:pt>
                <c:pt idx="3">
                  <c:v>151</c:v>
                </c:pt>
                <c:pt idx="4">
                  <c:v>15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view3D>
      <c:rotX val="90"/>
      <c:rotY val="60"/>
      <c:perspective val="30"/>
    </c:view3D>
    <c:plotArea>
      <c:layout>
        <c:manualLayout>
          <c:layoutTarget val="inner"/>
          <c:xMode val="edge"/>
          <c:yMode val="edge"/>
          <c:x val="0.12480523462604559"/>
          <c:y val="0.11899706392633126"/>
          <c:w val="0.74727426595040103"/>
          <c:h val="0.7224578495484677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3.5825545171339616E-2"/>
                  <c:y val="-4.5197740112994392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УМЛграфіка!$A$43:$A$44</c:f>
              <c:strCache>
                <c:ptCount val="2"/>
                <c:pt idx="0">
                  <c:v>Жіноча</c:v>
                </c:pt>
                <c:pt idx="1">
                  <c:v>Чоловіча</c:v>
                </c:pt>
              </c:strCache>
            </c:strRef>
          </c:cat>
          <c:val>
            <c:numRef>
              <c:f>УМЛграфіка!$B$43:$B$44</c:f>
              <c:numCache>
                <c:formatCode>General</c:formatCode>
                <c:ptCount val="2"/>
                <c:pt idx="0">
                  <c:v>1358</c:v>
                </c:pt>
                <c:pt idx="1">
                  <c:v>31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785794"/>
            <a:ext cx="5316322" cy="182880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Учитель  року  2021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Статистичні дані за результатами реєстрації учасників першого туру конкурсу 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Содержимое 3" descr="embl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1480"/>
            <a:ext cx="3135528" cy="21888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3645024"/>
            <a:ext cx="69294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cap="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УКРАЇНСЬКА МОВА ТА ЛІТЕРАТУРА</a:t>
            </a:r>
            <a:endParaRPr lang="ru-RU" sz="4400" b="1" i="1" cap="all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96276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Вік учасників першого туру всеукраїнського конкурсу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2000" dirty="0" err="1" smtClean="0">
                <a:latin typeface="Book Antiqua" panose="02040602050305030304" pitchFamily="18" charset="0"/>
              </a:rPr>
              <a:t>“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Українська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мова та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література</a:t>
            </a:r>
            <a:r>
              <a:rPr lang="uk-UA" sz="2000" dirty="0" err="1" smtClean="0">
                <a:latin typeface="Book Antiqua" panose="02040602050305030304" pitchFamily="18" charset="0"/>
              </a:rPr>
              <a:t>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64305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Середній вік учасника конкурсу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номінації – 40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endParaRPr lang="uk-UA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28662" y="2205037"/>
          <a:ext cx="7215237" cy="3581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Стать учасників першого туру всеукраїнського конкурсу </a:t>
            </a:r>
            <a:br>
              <a:rPr lang="uk-UA" sz="2200" dirty="0" smtClean="0">
                <a:latin typeface="Book Antiqua" panose="02040602050305030304" pitchFamily="18" charset="0"/>
              </a:rPr>
            </a:b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2200" dirty="0" err="1" smtClean="0">
                <a:latin typeface="Book Antiqua" panose="02040602050305030304" pitchFamily="18" charset="0"/>
              </a:rPr>
              <a:t>“Українська</a:t>
            </a:r>
            <a:r>
              <a:rPr lang="uk-UA" sz="2200" dirty="0" smtClean="0">
                <a:latin typeface="Book Antiqua" panose="02040602050305030304" pitchFamily="18" charset="0"/>
              </a:rPr>
              <a:t> мова та </a:t>
            </a:r>
            <a:r>
              <a:rPr lang="uk-UA" sz="2200" dirty="0" err="1" smtClean="0">
                <a:latin typeface="Book Antiqua" panose="02040602050305030304" pitchFamily="18" charset="0"/>
              </a:rPr>
              <a:t>література”</a:t>
            </a:r>
            <a:endParaRPr lang="uk-UA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dirty="0" smtClean="0">
                <a:latin typeface="Bookman Old Style" pitchFamily="18" charset="0"/>
              </a:rPr>
              <a:t>Кількість зареєстрованих учасників першого туру </a:t>
            </a:r>
            <a:br>
              <a:rPr lang="uk-UA" sz="2000" dirty="0" smtClean="0">
                <a:latin typeface="Bookman Old Style" pitchFamily="18" charset="0"/>
              </a:rPr>
            </a:br>
            <a:r>
              <a:rPr lang="uk-UA" sz="2000" dirty="0" smtClean="0">
                <a:latin typeface="Bookman Old Style" pitchFamily="18" charset="0"/>
              </a:rPr>
              <a:t>всеукраїнського конкурсу </a:t>
            </a:r>
            <a:r>
              <a:rPr lang="uk-UA" sz="2000" dirty="0" err="1" smtClean="0">
                <a:latin typeface="Bookman Old Style" pitchFamily="18" charset="0"/>
              </a:rPr>
              <a:t>“Учитель</a:t>
            </a:r>
            <a:r>
              <a:rPr lang="uk-UA" sz="2000" dirty="0" smtClean="0">
                <a:latin typeface="Bookman Old Style" pitchFamily="18" charset="0"/>
              </a:rPr>
              <a:t> року-2021” </a:t>
            </a:r>
            <a:br>
              <a:rPr lang="uk-UA" sz="2000" dirty="0" smtClean="0">
                <a:latin typeface="Bookman Old Style" pitchFamily="18" charset="0"/>
              </a:rPr>
            </a:br>
            <a:r>
              <a:rPr lang="uk-UA" sz="2000" dirty="0" smtClean="0">
                <a:latin typeface="Bookman Old Style" pitchFamily="18" charset="0"/>
              </a:rPr>
              <a:t>у номінації </a:t>
            </a:r>
            <a:r>
              <a:rPr lang="uk-UA" sz="2000" dirty="0" err="1" smtClean="0">
                <a:latin typeface="Bookman Old Style" pitchFamily="18" charset="0"/>
              </a:rPr>
              <a:t>“Українська</a:t>
            </a:r>
            <a:r>
              <a:rPr lang="uk-UA" sz="2000" dirty="0" smtClean="0">
                <a:latin typeface="Bookman Old Style" pitchFamily="18" charset="0"/>
              </a:rPr>
              <a:t> мова та </a:t>
            </a:r>
            <a:r>
              <a:rPr lang="uk-UA" sz="2000" dirty="0" err="1" smtClean="0">
                <a:latin typeface="Bookman Old Style" pitchFamily="18" charset="0"/>
              </a:rPr>
              <a:t>література”</a:t>
            </a:r>
            <a:r>
              <a:rPr lang="uk-UA" sz="2000" dirty="0" smtClean="0">
                <a:latin typeface="Bookman Old Style" pitchFamily="18" charset="0"/>
              </a:rPr>
              <a:t> у розрізі регіонів</a:t>
            </a:r>
            <a:endParaRPr lang="ru-RU" sz="2000" dirty="0"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942996"/>
          </a:xfrm>
        </p:spPr>
        <p:txBody>
          <a:bodyPr>
            <a:normAutofit fontScale="70000" lnSpcReduction="20000"/>
          </a:bodyPr>
          <a:lstStyle/>
          <a:p>
            <a:pPr algn="ctr"/>
            <a:endParaRPr lang="uk-UA" sz="18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Усього на конкурс зареєстровано 4 012 педагогів, з них</a:t>
            </a: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1389 у номінації </a:t>
            </a:r>
            <a:r>
              <a:rPr lang="uk-UA" sz="2500" b="1" dirty="0" err="1" smtClean="0">
                <a:latin typeface="Bookman Old Style" panose="02050604050505020204" pitchFamily="18" charset="0"/>
              </a:rPr>
              <a:t>“Українська</a:t>
            </a:r>
            <a:r>
              <a:rPr lang="uk-UA" sz="2500" b="1" dirty="0" smtClean="0">
                <a:latin typeface="Bookman Old Style" panose="02050604050505020204" pitchFamily="18" charset="0"/>
              </a:rPr>
              <a:t> мова та </a:t>
            </a:r>
            <a:r>
              <a:rPr lang="uk-UA" sz="2500" b="1" dirty="0" err="1" smtClean="0">
                <a:latin typeface="Bookman Old Style" panose="02050604050505020204" pitchFamily="18" charset="0"/>
              </a:rPr>
              <a:t>література”</a:t>
            </a:r>
            <a:endParaRPr lang="uk-UA" sz="2500" b="1" dirty="0" smtClean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543800" cy="685800"/>
          </a:xfrm>
        </p:spPr>
        <p:txBody>
          <a:bodyPr>
            <a:noAutofit/>
          </a:bodyPr>
          <a:lstStyle/>
          <a:p>
            <a:pPr algn="r"/>
            <a:r>
              <a:rPr lang="uk-UA" sz="1800" dirty="0" smtClean="0">
                <a:latin typeface="Book Antiqua" panose="02040602050305030304" pitchFamily="18" charset="0"/>
              </a:rPr>
              <a:t>Кількість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“Українська</a:t>
            </a:r>
            <a:r>
              <a:rPr lang="uk-UA" sz="1800" dirty="0" smtClean="0">
                <a:latin typeface="Book Antiqua" panose="02040602050305030304" pitchFamily="18" charset="0"/>
              </a:rPr>
              <a:t> мова та </a:t>
            </a:r>
            <a:r>
              <a:rPr lang="uk-UA" sz="1800" dirty="0" err="1" smtClean="0">
                <a:latin typeface="Book Antiqua" panose="02040602050305030304" pitchFamily="18" charset="0"/>
              </a:rPr>
              <a:t>література”</a:t>
            </a:r>
            <a:endParaRPr lang="uk-UA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691680" y="188640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Територіальне розміщення закладів освіти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“Українська</a:t>
            </a:r>
            <a:r>
              <a:rPr lang="uk-UA" sz="2000" dirty="0" smtClean="0">
                <a:latin typeface="Book Antiqua" panose="02040602050305030304" pitchFamily="18" charset="0"/>
              </a:rPr>
              <a:t> мова та </a:t>
            </a:r>
            <a:r>
              <a:rPr lang="uk-UA" sz="2000" dirty="0" err="1" smtClean="0">
                <a:latin typeface="Book Antiqua" panose="02040602050305030304" pitchFamily="18" charset="0"/>
              </a:rPr>
              <a:t>література”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1928802"/>
          <a:ext cx="6858047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dirty="0" smtClean="0">
                <a:latin typeface="Book Antiqua" panose="02040602050305030304" pitchFamily="18" charset="0"/>
              </a:rPr>
              <a:t>Педагогічний стаж учасників першого туру всеукраїнського конкурсу “</a:t>
            </a:r>
            <a:r>
              <a:rPr lang="ru-RU" sz="1800" dirty="0" smtClean="0">
                <a:latin typeface="Book Antiqua" panose="02040602050305030304" pitchFamily="18" charset="0"/>
              </a:rPr>
              <a:t>У</a:t>
            </a:r>
            <a:r>
              <a:rPr lang="uk-UA" sz="1800" dirty="0" err="1" smtClean="0">
                <a:latin typeface="Book Antiqua" panose="02040602050305030304" pitchFamily="18" charset="0"/>
              </a:rPr>
              <a:t>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“Українська</a:t>
            </a:r>
            <a:r>
              <a:rPr lang="uk-UA" sz="1800" dirty="0" smtClean="0">
                <a:latin typeface="Book Antiqua" panose="02040602050305030304" pitchFamily="18" charset="0"/>
              </a:rPr>
              <a:t> мова та </a:t>
            </a:r>
            <a:r>
              <a:rPr lang="uk-UA" sz="1800" dirty="0" err="1" smtClean="0">
                <a:latin typeface="Book Antiqua" panose="02040602050305030304" pitchFamily="18" charset="0"/>
              </a:rPr>
              <a:t>література”</a:t>
            </a:r>
            <a:endParaRPr lang="uk-UA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928802"/>
          <a:ext cx="7215237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535892" cy="990600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latin typeface="Book Antiqua" panose="02040602050305030304" pitchFamily="18" charset="0"/>
              </a:rPr>
              <a:t>Кваліфікаційні категорії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“Українська</a:t>
            </a:r>
            <a:r>
              <a:rPr lang="uk-UA" sz="1800" dirty="0" smtClean="0">
                <a:latin typeface="Book Antiqua" panose="02040602050305030304" pitchFamily="18" charset="0"/>
              </a:rPr>
              <a:t> мова та </a:t>
            </a:r>
            <a:r>
              <a:rPr lang="uk-UA" sz="1800" dirty="0" err="1" smtClean="0">
                <a:latin typeface="Book Antiqua" panose="02040602050305030304" pitchFamily="18" charset="0"/>
              </a:rPr>
              <a:t>література”</a:t>
            </a:r>
            <a:endParaRPr lang="ru-RU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57224" y="1714488"/>
          <a:ext cx="771530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latin typeface="Book Antiqua" panose="02040602050305030304" pitchFamily="18" charset="0"/>
              </a:rPr>
              <a:t>Педагогічні звання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“Українська</a:t>
            </a:r>
            <a:r>
              <a:rPr lang="uk-UA" sz="1800" dirty="0" smtClean="0">
                <a:latin typeface="Book Antiqua" panose="02040602050305030304" pitchFamily="18" charset="0"/>
              </a:rPr>
              <a:t> мова та </a:t>
            </a:r>
            <a:r>
              <a:rPr lang="uk-UA" sz="1800" dirty="0" err="1" smtClean="0">
                <a:latin typeface="Book Antiqua" panose="02040602050305030304" pitchFamily="18" charset="0"/>
              </a:rPr>
              <a:t>література”</a:t>
            </a:r>
            <a:endParaRPr lang="ru-RU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2057400"/>
          <a:ext cx="7358114" cy="401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Посади учасників першого туру всеукраїнського конкурсу </a:t>
            </a:r>
            <a:br>
              <a:rPr lang="uk-UA" sz="20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року - 2021” у номінації 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“Українська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мова та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література”</a:t>
            </a:r>
            <a:endParaRPr lang="uk-UA" sz="2000" dirty="0" smtClean="0">
              <a:latin typeface="Book Antiqua" panose="02040602050305030304" pitchFamily="18" charset="0"/>
              <a:sym typeface="+mn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74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78"/>
                <a:gridCol w="2265222"/>
              </a:tblGrid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Посада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Викладач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1259</a:t>
                      </a: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української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мови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 літератури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1189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початкових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класів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інших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предметів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зарубіжна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література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польська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української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мови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 літератури,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зарубіжної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літератури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45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української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мови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літератури</a:t>
                      </a:r>
                      <a:endParaRPr lang="ru-RU" sz="1400" b="0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інших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мов (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польська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англійська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німецька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іспанська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декількох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предметів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Директор, заступник директора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9, 79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Педагог-організатор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Соціальний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Практичний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психолог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Асистент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Посади учасників першого туру всеукраїнського конкурсу </a:t>
            </a:r>
            <a:br>
              <a:rPr lang="uk-UA" sz="20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року - 2021” у номінації 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“Українська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мова та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література”</a:t>
            </a:r>
            <a:endParaRPr lang="uk-UA" sz="2000" dirty="0" smtClean="0">
              <a:latin typeface="Book Antiqua" panose="02040602050305030304" pitchFamily="18" charset="0"/>
              <a:sym typeface="+mn-ea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Типи закладів освіти, які представляють учасники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– 2021” 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“Українська</a:t>
            </a:r>
            <a:r>
              <a:rPr lang="uk-UA" sz="2000" dirty="0" smtClean="0">
                <a:latin typeface="Book Antiqua" panose="02040602050305030304" pitchFamily="18" charset="0"/>
              </a:rPr>
              <a:t> мова та </a:t>
            </a:r>
            <a:r>
              <a:rPr lang="uk-UA" sz="2000" dirty="0" err="1" smtClean="0">
                <a:latin typeface="Book Antiqua" panose="02040602050305030304" pitchFamily="18" charset="0"/>
              </a:rPr>
              <a:t>література”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445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Учитель  року  2021</vt:lpstr>
      <vt:lpstr>Кількість учасників першого туру всеукраїнського конкурсу “Учитель року - 2021” у номінації  “Українська мова та література”</vt:lpstr>
      <vt:lpstr>Територіальне розміщення закладів освіти учасників першого туру всеукраїнського конкурсу “Учитель року - 2021”  у номінації “Українська мова та література”</vt:lpstr>
      <vt:lpstr>Педагогічний стаж учасників першого туру всеукраїнського конкурсу “Учитель року - 2021” у номінації  “Українська мова та література”</vt:lpstr>
      <vt:lpstr>Кваліфікаційні категорії учасників першого туру всеукраїнського конкурсу “Учитель року - 2021” у номінації  “Українська мова та література”</vt:lpstr>
      <vt:lpstr>Педагогічні звання учасників першого туру всеукраїнського конкурсу “Учитель року - 2021” у номінації  “Українська мова та література”</vt:lpstr>
      <vt:lpstr>Посади учасників першого туру всеукраїнського конкурсу  “Учитель року - 2021” у номінації  “Українська мова та література”</vt:lpstr>
      <vt:lpstr>Посади учасників першого туру всеукраїнського конкурсу  “Учитель року - 2021” у номінації  “Українська мова та література”</vt:lpstr>
      <vt:lpstr>Типи закладів освіти, які представляють учасники першого туру всеукраїнського конкурсу “Учитель року – 2021” у номінації “Українська мова та література”</vt:lpstr>
      <vt:lpstr>Вік учасників першого туру всеукраїнського конкурсу  “Учитель року - 2021” у номінації  “Українська мова та література”</vt:lpstr>
      <vt:lpstr>Стать учасників першого туру всеукраїнського конкурсу  “Учитель року - 2021” у номінації  “Українська мова та література”</vt:lpstr>
      <vt:lpstr>Кількість зареєстрованих учасників першого туру  всеукраїнського конкурсу “Учитель року-2021”  у номінації “Українська мова та література” у розрізі регіонів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К-219</dc:creator>
  <cp:lastModifiedBy>Елена</cp:lastModifiedBy>
  <cp:revision>187</cp:revision>
  <dcterms:created xsi:type="dcterms:W3CDTF">2017-12-05T14:45:00Z</dcterms:created>
  <dcterms:modified xsi:type="dcterms:W3CDTF">2020-11-26T12:53:54Z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