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7" r:id="rId3"/>
    <p:sldId id="281" r:id="rId4"/>
    <p:sldId id="290" r:id="rId5"/>
    <p:sldId id="283" r:id="rId6"/>
    <p:sldId id="296" r:id="rId7"/>
    <p:sldId id="301" r:id="rId8"/>
    <p:sldId id="292" r:id="rId9"/>
    <p:sldId id="280" r:id="rId10"/>
    <p:sldId id="29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F65C"/>
    <a:srgbClr val="99FF66"/>
    <a:srgbClr val="990099"/>
    <a:srgbClr val="CC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8" d="100"/>
          <a:sy n="78" d="100"/>
        </p:scale>
        <p:origin x="-1146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-219\Desktop\&#1057;&#1058;&#1040;&#1058;_2020\&#1030;&#1089;&#1090;&#1086;&#1088;&#1110;&#1103;-&#1076;&#1110;&#1072;&#1075;&#1088;&#1072;&#1084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-219\Desktop\&#1057;&#1058;&#1040;&#1058;_2020\&#1030;&#1089;&#1090;&#1086;&#1088;&#1110;&#1103;-&#1076;&#1110;&#1072;&#1075;&#1088;&#1072;&#1084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-219\Desktop\&#1057;&#1058;&#1040;&#1058;_2020\&#1030;&#1089;&#1090;&#1086;&#1088;&#1110;&#1103;-&#1076;&#1110;&#1072;&#1075;&#1088;&#1072;&#1084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-219\Desktop\&#1057;&#1058;&#1040;&#1058;_2020\&#1030;&#1089;&#1090;&#1086;&#1088;&#1110;&#1103;-&#1076;&#1110;&#1072;&#1075;&#1088;&#1072;&#1084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-219\Desktop\&#1057;&#1058;&#1040;&#1058;_2020\&#1030;&#1089;&#1090;&#1086;&#1088;&#1110;&#1103;-&#1076;&#1110;&#1072;&#1075;&#1088;&#1072;&#1084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-219\Desktop\&#1057;&#1058;&#1040;&#1058;_2020\&#1030;&#1089;&#1090;&#1086;&#1088;&#1110;&#1103;-&#1076;&#1110;&#1072;&#1075;&#1088;&#1072;&#1084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-219\Desktop\&#1057;&#1058;&#1040;&#1058;_2020\&#1030;&#1089;&#1090;&#1086;&#1088;&#1110;&#1103;-&#1076;&#1110;&#1072;&#1075;&#1088;&#1072;&#1084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-219\Desktop\&#1057;&#1058;&#1040;&#1058;_2020\&#1030;&#1089;&#1090;&#1086;&#1088;&#1110;&#1103;-&#1076;&#1110;&#1072;&#1075;&#1088;&#1072;&#1084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0.18428293190791004"/>
          <c:y val="0.15412200084600203"/>
          <c:w val="0.65419148731469823"/>
          <c:h val="0.63372860735945225"/>
        </c:manualLayout>
      </c:layout>
      <c:pieChart>
        <c:varyColors val="1"/>
        <c:ser>
          <c:idx val="0"/>
          <c:order val="0"/>
          <c:explosion val="25"/>
          <c:dPt>
            <c:idx val="0"/>
          </c:dPt>
          <c:dPt>
            <c:idx val="1"/>
          </c:dPt>
          <c:dLbls>
            <c:dLbl>
              <c:idx val="0"/>
              <c:layout>
                <c:manualLayout>
                  <c:x val="3.7718460835394006E-2"/>
                  <c:y val="-4.7692840074057719E-2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8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uk-UA" sz="1800" dirty="0" smtClean="0"/>
                      <a:t>Історія;-</a:t>
                    </a:r>
                    <a:r>
                      <a:rPr lang="uk-UA" sz="1800" b="1" dirty="0" smtClean="0"/>
                      <a:t>1529</a:t>
                    </a:r>
                    <a:r>
                      <a:rPr lang="uk-UA" sz="1800" dirty="0"/>
                      <a:t>; </a:t>
                    </a:r>
                    <a:r>
                      <a:rPr lang="uk-UA" sz="1800" b="1" dirty="0">
                        <a:solidFill>
                          <a:srgbClr val="FF0000"/>
                        </a:solidFill>
                      </a:rPr>
                      <a:t>19%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218168771625601E-2"/>
                  <c:y val="0.1160947012791760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err="1"/>
                      <a:t>Учасники</a:t>
                    </a:r>
                    <a:r>
                      <a:rPr lang="ru-RU" sz="1800" dirty="0"/>
                      <a:t> </a:t>
                    </a:r>
                    <a:r>
                      <a:rPr lang="uk-UA" altLang="ru-RU" sz="1800" dirty="0" err="1"/>
                      <a:t>інших</a:t>
                    </a:r>
                    <a:r>
                      <a:rPr lang="ru-RU" sz="1800" dirty="0"/>
                      <a:t> </a:t>
                    </a:r>
                    <a:r>
                      <a:rPr lang="ru-RU" sz="1800" dirty="0" err="1" smtClean="0"/>
                      <a:t>номінацій</a:t>
                    </a:r>
                    <a:r>
                      <a:rPr lang="ru-RU" sz="1800" dirty="0" smtClean="0"/>
                      <a:t>- </a:t>
                    </a:r>
                    <a:r>
                      <a:rPr lang="ru-RU" sz="1800" b="1" dirty="0"/>
                      <a:t>6399</a:t>
                    </a:r>
                    <a:r>
                      <a:rPr lang="ru-RU" sz="1800" dirty="0"/>
                      <a:t>; </a:t>
                    </a:r>
                    <a:r>
                      <a:rPr lang="ru-RU" sz="1800" b="1" dirty="0">
                        <a:solidFill>
                          <a:srgbClr val="FF0000"/>
                        </a:solidFill>
                      </a:rPr>
                      <a:t>81%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bestFit"/>
            <c:showVal val="1"/>
            <c:showCatName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Лист1!$B$19:$B$20</c:f>
              <c:strCache>
                <c:ptCount val="2"/>
                <c:pt idx="0">
                  <c:v>Історія</c:v>
                </c:pt>
                <c:pt idx="1">
                  <c:v>Учасники решти номінацій</c:v>
                </c:pt>
              </c:strCache>
            </c:strRef>
          </c:cat>
          <c:val>
            <c:numRef>
              <c:f>Лист1!$C$19:$C$20</c:f>
              <c:numCache>
                <c:formatCode>General</c:formatCode>
                <c:ptCount val="2"/>
                <c:pt idx="0">
                  <c:v>1529</c:v>
                </c:pt>
                <c:pt idx="1">
                  <c:v>6399</c:v>
                </c:pt>
              </c:numCache>
            </c:numRef>
          </c:val>
        </c:ser>
        <c:dLbls>
          <c:showCatName val="1"/>
          <c:showPercent val="1"/>
        </c:dLbls>
        <c:firstSliceAng val="30"/>
      </c:pieChart>
      <c:spPr>
        <a:noFill/>
        <a:ln>
          <a:noFill/>
        </a:ln>
        <a:effectLst/>
      </c:spPr>
    </c:plotArea>
    <c:plotVisOnly val="1"/>
    <c:dispBlanksAs val="zero"/>
  </c:chart>
  <c:txPr>
    <a:bodyPr/>
    <a:lstStyle/>
    <a:p>
      <a:pPr>
        <a:defRPr lang="en-US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barChart>
        <c:barDir val="bar"/>
        <c:grouping val="stacked"/>
        <c:ser>
          <c:idx val="0"/>
          <c:order val="0"/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Лист1!$E$30:$E$32</c:f>
              <c:strCache>
                <c:ptCount val="3"/>
                <c:pt idx="0">
                  <c:v>Місто</c:v>
                </c:pt>
                <c:pt idx="1">
                  <c:v>Село</c:v>
                </c:pt>
                <c:pt idx="2">
                  <c:v>СМТ</c:v>
                </c:pt>
              </c:strCache>
            </c:strRef>
          </c:cat>
          <c:val>
            <c:numRef>
              <c:f>Лист1!$F$30:$F$32</c:f>
              <c:numCache>
                <c:formatCode>General</c:formatCode>
                <c:ptCount val="3"/>
                <c:pt idx="0">
                  <c:v>575</c:v>
                </c:pt>
                <c:pt idx="1">
                  <c:v>799</c:v>
                </c:pt>
                <c:pt idx="2">
                  <c:v>155</c:v>
                </c:pt>
              </c:numCache>
            </c:numRef>
          </c:val>
        </c:ser>
        <c:dLbls>
          <c:showVal val="1"/>
        </c:dLbls>
        <c:overlap val="100"/>
        <c:axId val="71924736"/>
        <c:axId val="71932544"/>
      </c:barChart>
      <c:catAx>
        <c:axId val="71924736"/>
        <c:scaling>
          <c:orientation val="minMax"/>
        </c:scaling>
        <c:axPos val="l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71932544"/>
        <c:crosses val="autoZero"/>
        <c:auto val="1"/>
        <c:lblAlgn val="ctr"/>
        <c:lblOffset val="100"/>
      </c:catAx>
      <c:valAx>
        <c:axId val="71932544"/>
        <c:scaling>
          <c:orientation val="minMax"/>
        </c:scaling>
        <c:delete val="1"/>
        <c:axPos val="b"/>
        <c:numFmt formatCode="General" sourceLinked="1"/>
        <c:tickLblPos val="none"/>
        <c:crossAx val="719247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00">
        <a:alpha val="26000"/>
      </a:srgbClr>
    </a:solidFill>
  </c:spPr>
  <c:txPr>
    <a:bodyPr/>
    <a:lstStyle/>
    <a:p>
      <a:pPr>
        <a:defRPr lang="en-US"/>
      </a:pPr>
      <a:endParaRPr lang="uk-U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0.20506354413779704"/>
          <c:y val="0.28103756700644406"/>
          <c:w val="0.56645871047007912"/>
          <c:h val="0.53577467086990305"/>
        </c:manualLayout>
      </c:layout>
      <c:pieChart>
        <c:varyColors val="1"/>
        <c:ser>
          <c:idx val="0"/>
          <c:order val="0"/>
          <c:explosion val="25"/>
          <c:dPt>
            <c:idx val="0"/>
            <c:explosion val="0"/>
          </c:dPt>
          <c:dPt>
            <c:idx val="1"/>
            <c:explosion val="3"/>
          </c:dPt>
          <c:dPt>
            <c:idx val="2"/>
            <c:explosion val="3"/>
          </c:dPt>
          <c:dPt>
            <c:idx val="3"/>
            <c:explosion val="0"/>
          </c:dPt>
          <c:dPt>
            <c:idx val="4"/>
            <c:explosion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.11657051721922"/>
                  <c:y val="-4.380567957726921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err="1"/>
                      <a:t>в</a:t>
                    </a:r>
                    <a:r>
                      <a:rPr lang="ru-RU" dirty="0" err="1"/>
                      <a:t>ід</a:t>
                    </a:r>
                    <a:r>
                      <a:rPr lang="ru-RU" dirty="0"/>
                      <a:t> 3 </a:t>
                    </a:r>
                    <a:r>
                      <a:rPr lang="uk-UA" altLang="ru-RU" dirty="0"/>
                      <a:t>р. </a:t>
                    </a:r>
                    <a:r>
                      <a:rPr lang="ru-RU" dirty="0"/>
                      <a:t>до 4 </a:t>
                    </a:r>
                    <a:r>
                      <a:rPr lang="ru-RU" dirty="0" err="1"/>
                      <a:t>р</a:t>
                    </a:r>
                    <a:r>
                      <a:rPr lang="ru-RU" dirty="0"/>
                      <a:t>. </a:t>
                    </a:r>
                    <a:r>
                      <a:rPr lang="ru-RU" dirty="0" smtClean="0"/>
                      <a:t>- </a:t>
                    </a:r>
                    <a:r>
                      <a:rPr lang="ru-RU" b="1" dirty="0"/>
                      <a:t>107</a:t>
                    </a:r>
                    <a:r>
                      <a:rPr lang="ru-RU" dirty="0"/>
                      <a:t>; </a:t>
                    </a:r>
                    <a:r>
                      <a:rPr lang="ru-RU" b="1" dirty="0">
                        <a:solidFill>
                          <a:srgbClr val="FF0000"/>
                        </a:solidFill>
                      </a:rPr>
                      <a:t>7%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5769037749785805E-2"/>
                  <c:y val="-5.1016709386948009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err="1"/>
                      <a:t>в</a:t>
                    </a:r>
                    <a:r>
                      <a:rPr lang="ru-RU" dirty="0" err="1"/>
                      <a:t>ід</a:t>
                    </a:r>
                    <a:r>
                      <a:rPr lang="ru-RU" dirty="0"/>
                      <a:t> 5 </a:t>
                    </a:r>
                    <a:r>
                      <a:rPr lang="uk-UA" altLang="ru-RU" dirty="0"/>
                      <a:t>р.</a:t>
                    </a:r>
                    <a:r>
                      <a:rPr lang="ru-RU" dirty="0"/>
                      <a:t> до 10 </a:t>
                    </a:r>
                    <a:r>
                      <a:rPr lang="ru-RU" dirty="0" err="1"/>
                      <a:t>р</a:t>
                    </a:r>
                    <a:r>
                      <a:rPr lang="ru-RU" dirty="0" smtClean="0"/>
                      <a:t>.- </a:t>
                    </a:r>
                    <a:r>
                      <a:rPr lang="ru-RU" b="1" dirty="0"/>
                      <a:t>422</a:t>
                    </a:r>
                    <a:r>
                      <a:rPr lang="ru-RU" dirty="0"/>
                      <a:t>; </a:t>
                    </a:r>
                    <a:r>
                      <a:rPr lang="ru-RU" b="1" dirty="0">
                        <a:solidFill>
                          <a:srgbClr val="FF0000"/>
                        </a:solidFill>
                      </a:rPr>
                      <a:t>28%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19078326809004"/>
                      <c:h val="0.11408888595711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5.7346259069505107E-2"/>
                  <c:y val="1.680392981153500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err="1"/>
                      <a:t>в</a:t>
                    </a:r>
                    <a:r>
                      <a:rPr lang="ru-RU" dirty="0" err="1"/>
                      <a:t>ід</a:t>
                    </a:r>
                    <a:r>
                      <a:rPr lang="ru-RU" dirty="0"/>
                      <a:t> 11 </a:t>
                    </a:r>
                    <a:r>
                      <a:rPr lang="uk-UA" altLang="ru-RU" dirty="0"/>
                      <a:t>р.</a:t>
                    </a:r>
                    <a:r>
                      <a:rPr lang="ru-RU" dirty="0"/>
                      <a:t> до 25 </a:t>
                    </a:r>
                    <a:r>
                      <a:rPr lang="ru-RU" dirty="0" err="1"/>
                      <a:t>р</a:t>
                    </a:r>
                    <a:r>
                      <a:rPr lang="ru-RU" dirty="0" smtClean="0"/>
                      <a:t>.- </a:t>
                    </a:r>
                    <a:r>
                      <a:rPr lang="ru-RU" b="1" dirty="0"/>
                      <a:t>735</a:t>
                    </a:r>
                    <a:r>
                      <a:rPr lang="ru-RU" dirty="0"/>
                      <a:t>; </a:t>
                    </a:r>
                    <a:r>
                      <a:rPr lang="ru-RU" b="1" dirty="0">
                        <a:solidFill>
                          <a:srgbClr val="FF0000"/>
                        </a:solidFill>
                      </a:rPr>
                      <a:t>48%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1778149377738"/>
                      <c:h val="0.114088885957116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9002164247545481"/>
                  <c:y val="-5.28446058076880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err="1"/>
                      <a:t>в</a:t>
                    </a:r>
                    <a:r>
                      <a:rPr lang="ru-RU" dirty="0" err="1"/>
                      <a:t>ід</a:t>
                    </a:r>
                    <a:r>
                      <a:rPr lang="ru-RU" dirty="0"/>
                      <a:t> 26 </a:t>
                    </a:r>
                    <a:r>
                      <a:rPr lang="uk-UA" altLang="ru-RU" dirty="0" smtClean="0"/>
                      <a:t>р.</a:t>
                    </a:r>
                    <a:r>
                      <a:rPr lang="ru-RU" dirty="0" smtClean="0"/>
                      <a:t>до </a:t>
                    </a:r>
                    <a:r>
                      <a:rPr lang="ru-RU" dirty="0"/>
                      <a:t>40 р</a:t>
                    </a:r>
                    <a:r>
                      <a:rPr lang="ru-RU" dirty="0" smtClean="0"/>
                      <a:t>.- </a:t>
                    </a:r>
                    <a:r>
                      <a:rPr lang="ru-RU" b="1" dirty="0"/>
                      <a:t>252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 </a:t>
                    </a:r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16</a:t>
                    </a:r>
                    <a:r>
                      <a:rPr lang="ru-RU" b="1" dirty="0">
                        <a:solidFill>
                          <a:srgbClr val="FF0000"/>
                        </a:solidFill>
                      </a:rPr>
                      <a:t>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29107168920229"/>
                      <c:h val="0.14881159037884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2.6458253004568111E-2"/>
                  <c:y val="-0.11197779239806697"/>
                </c:manualLayout>
              </c:layout>
              <c:tx>
                <c:rich>
                  <a:bodyPr/>
                  <a:lstStyle/>
                  <a:p>
                    <a:r>
                      <a:rPr lang="uk-UA" sz="1400" dirty="0"/>
                      <a:t>б</a:t>
                    </a:r>
                    <a:r>
                      <a:rPr lang="uk-UA" dirty="0"/>
                      <a:t>ільше </a:t>
                    </a:r>
                    <a:r>
                      <a:rPr lang="uk-UA" dirty="0" smtClean="0"/>
                      <a:t>40 р. -</a:t>
                    </a:r>
                    <a:r>
                      <a:rPr lang="uk-UA" b="1" dirty="0" smtClean="0"/>
                      <a:t>13</a:t>
                    </a:r>
                    <a:r>
                      <a:rPr lang="uk-UA" dirty="0"/>
                      <a:t>; </a:t>
                    </a:r>
                    <a:r>
                      <a:rPr lang="uk-UA" b="1" dirty="0">
                        <a:solidFill>
                          <a:srgbClr val="FF0000"/>
                        </a:solidFill>
                      </a:rPr>
                      <a:t>1%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bestFit"/>
            <c:showVal val="1"/>
            <c:showCatName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Лист1!$B$80:$B$84</c:f>
              <c:strCache>
                <c:ptCount val="5"/>
                <c:pt idx="0">
                  <c:v>від 3 до 4 рр. </c:v>
                </c:pt>
                <c:pt idx="1">
                  <c:v>від 5 до 10 рр.</c:v>
                </c:pt>
                <c:pt idx="2">
                  <c:v>від 11 до 25 рр.</c:v>
                </c:pt>
                <c:pt idx="3">
                  <c:v>від 26 до 40 рр.</c:v>
                </c:pt>
                <c:pt idx="4">
                  <c:v>більше 40</c:v>
                </c:pt>
              </c:strCache>
            </c:strRef>
          </c:cat>
          <c:val>
            <c:numRef>
              <c:f>Лист1!$C$80:$C$84</c:f>
              <c:numCache>
                <c:formatCode>General</c:formatCode>
                <c:ptCount val="5"/>
                <c:pt idx="0">
                  <c:v>107</c:v>
                </c:pt>
                <c:pt idx="1">
                  <c:v>422</c:v>
                </c:pt>
                <c:pt idx="2">
                  <c:v>735</c:v>
                </c:pt>
                <c:pt idx="3">
                  <c:v>252</c:v>
                </c:pt>
                <c:pt idx="4">
                  <c:v>13</c:v>
                </c:pt>
              </c:numCache>
            </c:numRef>
          </c:val>
        </c:ser>
        <c:dLbls>
          <c:showCatName val="1"/>
          <c:showPercent val="1"/>
        </c:dLbls>
        <c:firstSliceAng val="15"/>
      </c:pieChart>
      <c:spPr>
        <a:noFill/>
        <a:ln>
          <a:noFill/>
        </a:ln>
        <a:effectLst/>
      </c:spPr>
    </c:plotArea>
    <c:plotVisOnly val="1"/>
    <c:dispBlanksAs val="zero"/>
  </c:chart>
  <c:spPr>
    <a:solidFill>
      <a:schemeClr val="accent2">
        <a:lumMod val="20000"/>
        <a:lumOff val="80000"/>
      </a:schemeClr>
    </a:solidFill>
  </c:spPr>
  <c:txPr>
    <a:bodyPr/>
    <a:lstStyle/>
    <a:p>
      <a:pPr>
        <a:defRPr lang="en-US"/>
      </a:pPr>
      <a:endParaRPr lang="uk-UA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0.16832157538051296"/>
          <c:y val="0.19234724083133406"/>
          <c:w val="0.66864792800800021"/>
          <c:h val="0.64622152805907918"/>
        </c:manualLayout>
      </c:layout>
      <c:pieChart>
        <c:varyColors val="1"/>
        <c:ser>
          <c:idx val="0"/>
          <c:order val="0"/>
          <c:explosion val="6"/>
          <c:dPt>
            <c:idx val="0"/>
            <c:explosion val="0"/>
          </c:dPt>
          <c:dPt>
            <c:idx val="1"/>
          </c:dPt>
          <c:dPt>
            <c:idx val="2"/>
          </c:dPt>
          <c:dPt>
            <c:idx val="3"/>
            <c:explosion val="16"/>
          </c:dPt>
          <c:dLbls>
            <c:dLbl>
              <c:idx val="0"/>
              <c:layout>
                <c:manualLayout>
                  <c:x val="-1.8426008221308802E-2"/>
                  <c:y val="0.128662938569158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Спеціаліст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вищої</a:t>
                    </a:r>
                    <a:r>
                      <a:rPr lang="ru-RU" dirty="0"/>
                      <a:t> </a:t>
                    </a:r>
                    <a:r>
                      <a:rPr lang="ru-RU" dirty="0" err="1" smtClean="0"/>
                      <a:t>категорії</a:t>
                    </a:r>
                    <a:r>
                      <a:rPr lang="ru-RU" dirty="0"/>
                      <a:t>-</a:t>
                    </a:r>
                    <a:r>
                      <a:rPr lang="ru-RU" dirty="0" smtClean="0"/>
                      <a:t> </a:t>
                    </a:r>
                    <a:r>
                      <a:rPr lang="ru-RU" b="1" dirty="0"/>
                      <a:t>568</a:t>
                    </a:r>
                    <a:r>
                      <a:rPr lang="ru-RU" dirty="0"/>
                      <a:t>; </a:t>
                    </a:r>
                    <a:r>
                      <a:rPr lang="ru-RU" b="1" dirty="0">
                        <a:solidFill>
                          <a:srgbClr val="7030A0"/>
                        </a:solidFill>
                      </a:rPr>
                      <a:t>37%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4998695113540925E-2"/>
                  <c:y val="3.2749304754931097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Спеціаліст</a:t>
                    </a:r>
                    <a:r>
                      <a:rPr lang="ru-RU" dirty="0"/>
                      <a:t>  І </a:t>
                    </a:r>
                    <a:r>
                      <a:rPr lang="ru-RU" dirty="0" smtClean="0"/>
                      <a:t>категорії-</a:t>
                    </a:r>
                    <a:r>
                      <a:rPr lang="ru-RU" b="1" dirty="0" smtClean="0"/>
                      <a:t>515</a:t>
                    </a:r>
                    <a:r>
                      <a:rPr lang="ru-RU" dirty="0"/>
                      <a:t>; </a:t>
                    </a:r>
                    <a:r>
                      <a:rPr lang="ru-RU" b="1" dirty="0">
                        <a:solidFill>
                          <a:srgbClr val="7030A0"/>
                        </a:solidFill>
                      </a:rPr>
                      <a:t>34%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08760137762509E-2"/>
                  <c:y val="1.3656599569999701E-4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Спеціаліст</a:t>
                    </a:r>
                    <a:r>
                      <a:rPr lang="ru-RU" dirty="0"/>
                      <a:t> ІІ </a:t>
                    </a:r>
                    <a:r>
                      <a:rPr lang="ru-RU" dirty="0" smtClean="0"/>
                      <a:t>категорії-</a:t>
                    </a:r>
                    <a:r>
                      <a:rPr lang="ru-RU" b="1" dirty="0" smtClean="0"/>
                      <a:t>330</a:t>
                    </a:r>
                    <a:r>
                      <a:rPr lang="ru-RU" dirty="0"/>
                      <a:t>; </a:t>
                    </a:r>
                    <a:r>
                      <a:rPr lang="ru-RU" b="1" dirty="0">
                        <a:solidFill>
                          <a:srgbClr val="7030A0"/>
                        </a:solidFill>
                      </a:rPr>
                      <a:t>21%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2556590934340692E-2"/>
                  <c:y val="-5.8108466020627601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Спеціаліст-</a:t>
                    </a:r>
                    <a:r>
                      <a:rPr lang="uk-UA" b="1" dirty="0" smtClean="0"/>
                      <a:t>116</a:t>
                    </a:r>
                    <a:r>
                      <a:rPr lang="uk-UA" dirty="0"/>
                      <a:t>; </a:t>
                    </a:r>
                    <a:r>
                      <a:rPr lang="uk-UA" b="1" dirty="0">
                        <a:solidFill>
                          <a:srgbClr val="7030A0"/>
                        </a:solidFill>
                      </a:rPr>
                      <a:t>8%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bestFit"/>
            <c:showVal val="1"/>
            <c:showCatName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Лист1!$B$47:$B$50</c:f>
              <c:strCache>
                <c:ptCount val="4"/>
                <c:pt idx="0">
                  <c:v>Спеціаліст вищої категорії</c:v>
                </c:pt>
                <c:pt idx="1">
                  <c:v>Спеціаліст  І категорії</c:v>
                </c:pt>
                <c:pt idx="2">
                  <c:v>Спеціаліст ІІ категорії</c:v>
                </c:pt>
                <c:pt idx="3">
                  <c:v>Спеціаліст</c:v>
                </c:pt>
              </c:strCache>
            </c:strRef>
          </c:cat>
          <c:val>
            <c:numRef>
              <c:f>Лист1!$C$47:$C$50</c:f>
              <c:numCache>
                <c:formatCode>General</c:formatCode>
                <c:ptCount val="4"/>
                <c:pt idx="0">
                  <c:v>568</c:v>
                </c:pt>
                <c:pt idx="1">
                  <c:v>515</c:v>
                </c:pt>
                <c:pt idx="2">
                  <c:v>330</c:v>
                </c:pt>
                <c:pt idx="3">
                  <c:v>116</c:v>
                </c:pt>
              </c:numCache>
            </c:numRef>
          </c:val>
        </c:ser>
        <c:dLbls>
          <c:showCatName val="1"/>
          <c:showPercent val="1"/>
        </c:dLbls>
        <c:firstSliceAng val="60"/>
      </c:pieChart>
      <c:spPr>
        <a:noFill/>
        <a:ln>
          <a:noFill/>
        </a:ln>
        <a:effectLst/>
      </c:spPr>
    </c:plotArea>
    <c:plotVisOnly val="1"/>
    <c:dispBlanksAs val="zero"/>
  </c:chart>
  <c:spPr>
    <a:solidFill>
      <a:srgbClr val="BBF65C">
        <a:alpha val="30000"/>
      </a:srgbClr>
    </a:solidFill>
  </c:spPr>
  <c:txPr>
    <a:bodyPr/>
    <a:lstStyle/>
    <a:p>
      <a:pPr>
        <a:defRPr lang="en-US"/>
      </a:pPr>
      <a:endParaRPr lang="uk-UA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4.911353332535702E-2"/>
          <c:y val="0.16065003498636601"/>
          <c:w val="0.78115051853212902"/>
          <c:h val="0.75241517998974694"/>
        </c:manualLayout>
      </c:layout>
      <c:pieChart>
        <c:varyColors val="1"/>
        <c:ser>
          <c:idx val="0"/>
          <c:order val="0"/>
          <c:explosion val="25"/>
          <c:dPt>
            <c:idx val="0"/>
            <c:explosion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explosion val="14"/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chemeClr val="accent1"/>
              </a:solidFill>
            </c:spPr>
          </c:dPt>
          <c:dPt>
            <c:idx val="4"/>
            <c:explosion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8.6136114899762903E-2"/>
                  <c:y val="-9.9718452335705605E-3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Учитель-методист-</a:t>
                    </a:r>
                    <a:r>
                      <a:rPr lang="uk-UA" b="1" dirty="0" smtClean="0"/>
                      <a:t>71</a:t>
                    </a:r>
                    <a:r>
                      <a:rPr lang="uk-UA" dirty="0"/>
                      <a:t>; </a:t>
                    </a:r>
                    <a:r>
                      <a:rPr lang="uk-UA" b="1" dirty="0">
                        <a:solidFill>
                          <a:srgbClr val="FF0000"/>
                        </a:solidFill>
                      </a:rPr>
                      <a:t>5%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766528305365602E-2"/>
                  <c:y val="-7.0355974092547291E-2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Старший </a:t>
                    </a:r>
                    <a:r>
                      <a:rPr lang="uk-UA" dirty="0" smtClean="0"/>
                      <a:t>учитель-</a:t>
                    </a:r>
                    <a:r>
                      <a:rPr lang="uk-UA" b="1" dirty="0" smtClean="0"/>
                      <a:t>220</a:t>
                    </a:r>
                    <a:r>
                      <a:rPr lang="uk-UA" dirty="0"/>
                      <a:t>; </a:t>
                    </a:r>
                    <a:r>
                      <a:rPr lang="uk-UA" b="1" dirty="0">
                        <a:solidFill>
                          <a:srgbClr val="FF0000"/>
                        </a:solidFill>
                      </a:rPr>
                      <a:t>14%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8090441789922536E-2"/>
                  <c:y val="-7.2798786821795317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Викладач-методист-</a:t>
                    </a:r>
                    <a:r>
                      <a:rPr lang="uk-UA" b="1" dirty="0" smtClean="0"/>
                      <a:t>4</a:t>
                    </a:r>
                    <a:r>
                      <a:rPr lang="uk-UA" dirty="0"/>
                      <a:t>; </a:t>
                    </a:r>
                    <a:r>
                      <a:rPr lang="uk-UA" b="1" dirty="0" smtClean="0">
                        <a:solidFill>
                          <a:srgbClr val="FF0000"/>
                        </a:solidFill>
                      </a:rPr>
                      <a:t>менше 0,5%</a:t>
                    </a:r>
                    <a:endParaRPr lang="uk-UA" b="1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9515928813367892E-2"/>
                  <c:y val="0.16040903270009405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Старший </a:t>
                    </a:r>
                    <a:r>
                      <a:rPr lang="uk-UA" dirty="0" smtClean="0"/>
                      <a:t>викладач-</a:t>
                    </a:r>
                    <a:r>
                      <a:rPr lang="uk-UA" b="1" dirty="0" smtClean="0"/>
                      <a:t>1</a:t>
                    </a:r>
                    <a:r>
                      <a:rPr lang="uk-UA" dirty="0"/>
                      <a:t>; </a:t>
                    </a:r>
                    <a:r>
                      <a:rPr lang="uk-UA" sz="1600" b="1" i="0" u="none" strike="noStrike" baseline="0" dirty="0" smtClean="0">
                        <a:solidFill>
                          <a:srgbClr val="FF0000"/>
                        </a:solidFill>
                      </a:rPr>
                      <a:t>менше 0,5%</a:t>
                    </a:r>
                    <a:endParaRPr lang="uk-UA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845979879304198"/>
                  <c:y val="-4.7992961795667914E-2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Решта </a:t>
                    </a:r>
                    <a:r>
                      <a:rPr lang="uk-UA" dirty="0" smtClean="0"/>
                      <a:t>учасників-</a:t>
                    </a:r>
                    <a:r>
                      <a:rPr lang="uk-UA" b="1" dirty="0" smtClean="0"/>
                      <a:t>1233</a:t>
                    </a:r>
                    <a:r>
                      <a:rPr lang="uk-UA" dirty="0"/>
                      <a:t>; </a:t>
                    </a:r>
                    <a:r>
                      <a:rPr lang="uk-UA" b="1" dirty="0" smtClean="0">
                        <a:solidFill>
                          <a:srgbClr val="FF0000"/>
                        </a:solidFill>
                      </a:rPr>
                      <a:t>80%</a:t>
                    </a:r>
                    <a:endParaRPr lang="uk-UA" b="1" dirty="0">
                      <a:solidFill>
                        <a:srgbClr val="FF0000"/>
                      </a:solidFill>
                    </a:endParaRP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bestFit"/>
            <c:showVal val="1"/>
            <c:showCatName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Лист1!$B$55:$B$59</c:f>
              <c:strCache>
                <c:ptCount val="5"/>
                <c:pt idx="0">
                  <c:v>Учитель-методист</c:v>
                </c:pt>
                <c:pt idx="1">
                  <c:v>Старший учитель</c:v>
                </c:pt>
                <c:pt idx="2">
                  <c:v>Викладач-методист</c:v>
                </c:pt>
                <c:pt idx="3">
                  <c:v>Старший викладач</c:v>
                </c:pt>
                <c:pt idx="4">
                  <c:v>Решта учасників</c:v>
                </c:pt>
              </c:strCache>
            </c:strRef>
          </c:cat>
          <c:val>
            <c:numRef>
              <c:f>Лист1!$C$55:$C$59</c:f>
              <c:numCache>
                <c:formatCode>General</c:formatCode>
                <c:ptCount val="5"/>
                <c:pt idx="0">
                  <c:v>71</c:v>
                </c:pt>
                <c:pt idx="1">
                  <c:v>220</c:v>
                </c:pt>
                <c:pt idx="2">
                  <c:v>4</c:v>
                </c:pt>
                <c:pt idx="3">
                  <c:v>1</c:v>
                </c:pt>
                <c:pt idx="4">
                  <c:v>1233</c:v>
                </c:pt>
              </c:numCache>
            </c:numRef>
          </c:val>
        </c:ser>
        <c:dLbls>
          <c:showCatName val="1"/>
          <c:showPercent val="1"/>
        </c:dLbls>
        <c:firstSliceAng val="15"/>
      </c:pieChart>
      <c:spPr>
        <a:noFill/>
        <a:ln>
          <a:noFill/>
        </a:ln>
        <a:effectLst/>
      </c:spPr>
    </c:plotArea>
    <c:plotVisOnly val="1"/>
    <c:dispBlanksAs val="zero"/>
  </c:chart>
  <c:txPr>
    <a:bodyPr/>
    <a:lstStyle/>
    <a:p>
      <a:pPr>
        <a:defRPr lang="en-US"/>
      </a:pPr>
      <a:endParaRPr lang="uk-UA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0.22916082718637801"/>
          <c:y val="0.27822212525048406"/>
          <c:w val="0.59669262028989711"/>
          <c:h val="0.57420443301198809"/>
        </c:manualLayout>
      </c:layout>
      <c:pieChart>
        <c:varyColors val="1"/>
        <c:ser>
          <c:idx val="0"/>
          <c:order val="0"/>
          <c:dPt>
            <c:idx val="0"/>
          </c:dPt>
          <c:dPt>
            <c:idx val="1"/>
          </c:dPt>
          <c:dPt>
            <c:idx val="2"/>
          </c:dPt>
          <c:dPt>
            <c:idx val="3"/>
          </c:dPt>
          <c:dPt>
            <c:idx val="4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9.103008687108162E-2"/>
                  <c:y val="1.367349360465E-2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20-30 </a:t>
                    </a:r>
                    <a:r>
                      <a:rPr lang="uk-UA" dirty="0" smtClean="0"/>
                      <a:t>років-</a:t>
                    </a:r>
                    <a:r>
                      <a:rPr lang="uk-UA" b="1" dirty="0" smtClean="0"/>
                      <a:t>280</a:t>
                    </a:r>
                    <a:r>
                      <a:rPr lang="uk-UA" dirty="0"/>
                      <a:t>; </a:t>
                    </a:r>
                    <a:r>
                      <a:rPr lang="uk-UA" b="1" dirty="0">
                        <a:solidFill>
                          <a:srgbClr val="FF0000"/>
                        </a:solidFill>
                      </a:rPr>
                      <a:t>18%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8356665773120014E-2"/>
                  <c:y val="4.8380683612478007E-2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31-40 </a:t>
                    </a:r>
                    <a:r>
                      <a:rPr lang="uk-UA" dirty="0" smtClean="0"/>
                      <a:t>років-</a:t>
                    </a:r>
                    <a:r>
                      <a:rPr lang="uk-UA" b="1" dirty="0" smtClean="0"/>
                      <a:t>649</a:t>
                    </a:r>
                    <a:r>
                      <a:rPr lang="uk-UA" dirty="0"/>
                      <a:t>; </a:t>
                    </a:r>
                    <a:r>
                      <a:rPr lang="uk-UA" b="1" dirty="0">
                        <a:solidFill>
                          <a:srgbClr val="FF0000"/>
                        </a:solidFill>
                      </a:rPr>
                      <a:t>43%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624670653311836E-2"/>
                  <c:y val="-3.5332083546256512E-2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41-50 </a:t>
                    </a:r>
                    <a:r>
                      <a:rPr lang="uk-UA" dirty="0" smtClean="0"/>
                      <a:t>років-</a:t>
                    </a:r>
                    <a:r>
                      <a:rPr lang="uk-UA" b="1" dirty="0" smtClean="0"/>
                      <a:t>405</a:t>
                    </a:r>
                    <a:r>
                      <a:rPr lang="uk-UA" dirty="0"/>
                      <a:t>; </a:t>
                    </a:r>
                    <a:r>
                      <a:rPr lang="uk-UA" b="1" dirty="0">
                        <a:solidFill>
                          <a:srgbClr val="FF0000"/>
                        </a:solidFill>
                      </a:rPr>
                      <a:t>27%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4306450659406902"/>
                  <c:y val="-7.5646568635894904E-2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51-60 </a:t>
                    </a:r>
                    <a:r>
                      <a:rPr lang="uk-UA" dirty="0" smtClean="0"/>
                      <a:t>років-</a:t>
                    </a:r>
                    <a:r>
                      <a:rPr lang="uk-UA" b="1" dirty="0" smtClean="0"/>
                      <a:t>173</a:t>
                    </a:r>
                    <a:r>
                      <a:rPr lang="uk-UA" dirty="0"/>
                      <a:t>; </a:t>
                    </a:r>
                    <a:r>
                      <a:rPr lang="uk-UA" b="1" dirty="0">
                        <a:solidFill>
                          <a:srgbClr val="FF0000"/>
                        </a:solidFill>
                      </a:rPr>
                      <a:t>11%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5746226973761401E-2"/>
                  <c:y val="-0.11742472090321504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61-70 </a:t>
                    </a:r>
                    <a:r>
                      <a:rPr lang="uk-UA" dirty="0" smtClean="0"/>
                      <a:t>років-</a:t>
                    </a:r>
                    <a:r>
                      <a:rPr lang="uk-UA" b="1" dirty="0" smtClean="0"/>
                      <a:t>22</a:t>
                    </a:r>
                    <a:r>
                      <a:rPr lang="uk-UA" dirty="0"/>
                      <a:t>; </a:t>
                    </a:r>
                    <a:r>
                      <a:rPr lang="uk-UA" b="1" dirty="0">
                        <a:solidFill>
                          <a:srgbClr val="FF0000"/>
                        </a:solidFill>
                      </a:rPr>
                      <a:t>1%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bestFit"/>
            <c:showVal val="1"/>
            <c:showCatName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Лист1!$B$70:$B$74</c:f>
              <c:strCache>
                <c:ptCount val="5"/>
                <c:pt idx="0">
                  <c:v>20-30 років</c:v>
                </c:pt>
                <c:pt idx="1">
                  <c:v>31-40 років</c:v>
                </c:pt>
                <c:pt idx="2">
                  <c:v>41-50 років</c:v>
                </c:pt>
                <c:pt idx="3">
                  <c:v>51-60 років</c:v>
                </c:pt>
                <c:pt idx="4">
                  <c:v>61-70 років</c:v>
                </c:pt>
              </c:strCache>
            </c:strRef>
          </c:cat>
          <c:val>
            <c:numRef>
              <c:f>Лист1!$C$70:$C$74</c:f>
              <c:numCache>
                <c:formatCode>General</c:formatCode>
                <c:ptCount val="5"/>
                <c:pt idx="0">
                  <c:v>280</c:v>
                </c:pt>
                <c:pt idx="1">
                  <c:v>649</c:v>
                </c:pt>
                <c:pt idx="2">
                  <c:v>405</c:v>
                </c:pt>
                <c:pt idx="3">
                  <c:v>173</c:v>
                </c:pt>
                <c:pt idx="4">
                  <c:v>22</c:v>
                </c:pt>
              </c:numCache>
            </c:numRef>
          </c:val>
        </c:ser>
        <c:dLbls>
          <c:showCatName val="1"/>
          <c:showPercent val="1"/>
        </c:dLbls>
        <c:firstSliceAng val="15"/>
      </c:pieChart>
      <c:spPr>
        <a:noFill/>
        <a:ln>
          <a:noFill/>
        </a:ln>
        <a:effectLst/>
      </c:spPr>
    </c:plotArea>
    <c:plotVisOnly val="1"/>
    <c:dispBlanksAs val="zero"/>
  </c:chart>
  <c:spPr>
    <a:solidFill>
      <a:srgbClr val="BBF65C">
        <a:alpha val="29000"/>
      </a:srgbClr>
    </a:solidFill>
  </c:spPr>
  <c:txPr>
    <a:bodyPr/>
    <a:lstStyle/>
    <a:p>
      <a:pPr>
        <a:defRPr lang="en-US"/>
      </a:pPr>
      <a:endParaRPr lang="uk-UA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0.21047501655751003"/>
          <c:y val="0.22916655545175499"/>
          <c:w val="0.64447052763264401"/>
          <c:h val="0.62358779305129197"/>
        </c:manualLayout>
      </c:layout>
      <c:pieChart>
        <c:varyColors val="1"/>
        <c:ser>
          <c:idx val="0"/>
          <c:order val="0"/>
          <c:explosion val="25"/>
          <c:dPt>
            <c:idx val="0"/>
            <c:explosion val="0"/>
          </c:dPt>
          <c:dPt>
            <c:idx val="1"/>
            <c:explosion val="12"/>
          </c:dPt>
          <c:dLbls>
            <c:dLbl>
              <c:idx val="0"/>
              <c:layout>
                <c:manualLayout>
                  <c:x val="3.7083425319498597E-2"/>
                  <c:y val="9.2663152275457225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Жінки-</a:t>
                    </a:r>
                    <a:r>
                      <a:rPr lang="uk-UA" b="1" dirty="0" smtClean="0"/>
                      <a:t>1125</a:t>
                    </a:r>
                    <a:r>
                      <a:rPr lang="uk-UA" dirty="0"/>
                      <a:t>; </a:t>
                    </a:r>
                    <a:r>
                      <a:rPr lang="uk-UA" b="1" dirty="0">
                        <a:solidFill>
                          <a:srgbClr val="FF0000"/>
                        </a:solidFill>
                      </a:rPr>
                      <a:t>74%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965633968651095E-2"/>
                  <c:y val="-5.8428755727567908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Чоловіки-</a:t>
                    </a:r>
                    <a:r>
                      <a:rPr lang="uk-UA" b="1" dirty="0" smtClean="0"/>
                      <a:t>404</a:t>
                    </a:r>
                    <a:r>
                      <a:rPr lang="uk-UA" dirty="0"/>
                      <a:t>; </a:t>
                    </a:r>
                    <a:r>
                      <a:rPr lang="uk-UA" b="1" dirty="0">
                        <a:solidFill>
                          <a:srgbClr val="FF0000"/>
                        </a:solidFill>
                      </a:rPr>
                      <a:t>26%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bestFit"/>
            <c:showVal val="1"/>
            <c:showCatName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Лист1!$B$95:$B$96</c:f>
              <c:strCache>
                <c:ptCount val="2"/>
                <c:pt idx="0">
                  <c:v>Жінки</c:v>
                </c:pt>
                <c:pt idx="1">
                  <c:v>Чоловіки</c:v>
                </c:pt>
              </c:strCache>
            </c:strRef>
          </c:cat>
          <c:val>
            <c:numRef>
              <c:f>Лист1!$C$95:$C$96</c:f>
              <c:numCache>
                <c:formatCode>General</c:formatCode>
                <c:ptCount val="2"/>
                <c:pt idx="0">
                  <c:v>1125</c:v>
                </c:pt>
                <c:pt idx="1">
                  <c:v>404</c:v>
                </c:pt>
              </c:numCache>
            </c:numRef>
          </c:val>
        </c:ser>
        <c:dLbls>
          <c:showCatName val="1"/>
          <c:showPercent val="1"/>
        </c:dLbls>
        <c:firstSliceAng val="10"/>
      </c:pieChart>
      <c:spPr>
        <a:noFill/>
        <a:ln>
          <a:noFill/>
        </a:ln>
        <a:effectLst/>
      </c:spPr>
    </c:plotArea>
    <c:plotVisOnly val="1"/>
    <c:dispBlanksAs val="zero"/>
  </c:chart>
  <c:spPr>
    <a:solidFill>
      <a:schemeClr val="accent4">
        <a:lumMod val="20000"/>
        <a:lumOff val="80000"/>
      </a:schemeClr>
    </a:solidFill>
  </c:spPr>
  <c:txPr>
    <a:bodyPr/>
    <a:lstStyle/>
    <a:p>
      <a:pPr>
        <a:defRPr lang="en-US"/>
      </a:pPr>
      <a:endParaRPr lang="uk-UA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0.19878536223247903"/>
          <c:y val="0.17831909782463604"/>
          <c:w val="0.62006620476512697"/>
          <c:h val="0.60098892299479612"/>
        </c:manualLayout>
      </c:layout>
      <c:pieChart>
        <c:varyColors val="1"/>
        <c:ser>
          <c:idx val="0"/>
          <c:order val="0"/>
          <c:dPt>
            <c:idx val="0"/>
          </c:dPt>
          <c:dPt>
            <c:idx val="1"/>
          </c:dPt>
          <c:dPt>
            <c:idx val="2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6.5349178374119993E-2"/>
                  <c:y val="-0.11361759864762698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Перший </a:t>
                    </a:r>
                    <a:r>
                      <a:rPr lang="uk-UA" dirty="0" smtClean="0"/>
                      <a:t>тиждень-</a:t>
                    </a:r>
                    <a:r>
                      <a:rPr lang="uk-UA" b="1" dirty="0" smtClean="0"/>
                      <a:t>281</a:t>
                    </a:r>
                    <a:r>
                      <a:rPr lang="uk-UA" dirty="0"/>
                      <a:t>; </a:t>
                    </a:r>
                    <a:r>
                      <a:rPr lang="uk-UA" b="1" dirty="0">
                        <a:solidFill>
                          <a:srgbClr val="FF0000"/>
                        </a:solidFill>
                      </a:rPr>
                      <a:t>18%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380099180899099"/>
                  <c:y val="3.9241098093542016E-2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Другий </a:t>
                    </a:r>
                    <a:r>
                      <a:rPr lang="uk-UA" dirty="0" err="1" smtClean="0"/>
                      <a:t>тиждень-</a:t>
                    </a:r>
                    <a:r>
                      <a:rPr lang="uk-UA" dirty="0" smtClean="0"/>
                      <a:t> </a:t>
                    </a:r>
                    <a:r>
                      <a:rPr lang="uk-UA" b="1" dirty="0"/>
                      <a:t>430</a:t>
                    </a:r>
                    <a:r>
                      <a:rPr lang="uk-UA" dirty="0"/>
                      <a:t>; </a:t>
                    </a:r>
                    <a:r>
                      <a:rPr lang="uk-UA" b="1" dirty="0">
                        <a:solidFill>
                          <a:srgbClr val="FF0000"/>
                        </a:solidFill>
                      </a:rPr>
                      <a:t>28%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1783084707759829E-2"/>
                  <c:y val="2.7407580408381104E-2"/>
                </c:manualLayout>
              </c:layout>
              <c:tx>
                <c:rich>
                  <a:bodyPr/>
                  <a:lstStyle/>
                  <a:p>
                    <a:r>
                      <a:rPr lang="uk-UA" dirty="0"/>
                      <a:t>Третій </a:t>
                    </a:r>
                    <a:r>
                      <a:rPr lang="uk-UA" dirty="0" err="1" smtClean="0"/>
                      <a:t>тиждень-</a:t>
                    </a:r>
                    <a:r>
                      <a:rPr lang="uk-UA" dirty="0" smtClean="0"/>
                      <a:t> </a:t>
                    </a:r>
                    <a:r>
                      <a:rPr lang="uk-UA" b="1" dirty="0"/>
                      <a:t>818</a:t>
                    </a:r>
                    <a:r>
                      <a:rPr lang="uk-UA" dirty="0"/>
                      <a:t>; </a:t>
                    </a:r>
                    <a:r>
                      <a:rPr lang="uk-UA" b="1" dirty="0">
                        <a:solidFill>
                          <a:srgbClr val="FF0000"/>
                        </a:solidFill>
                      </a:rPr>
                      <a:t>54%</a:t>
                    </a:r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bestFit"/>
            <c:showVal val="1"/>
            <c:showCatName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Лист1!$B$110:$B$112</c:f>
              <c:strCache>
                <c:ptCount val="3"/>
                <c:pt idx="0">
                  <c:v>Перший тиждень</c:v>
                </c:pt>
                <c:pt idx="1">
                  <c:v>Другий тиждень</c:v>
                </c:pt>
                <c:pt idx="2">
                  <c:v>Третій тиждень</c:v>
                </c:pt>
              </c:strCache>
            </c:strRef>
          </c:cat>
          <c:val>
            <c:numRef>
              <c:f>Лист1!$C$110:$C$112</c:f>
              <c:numCache>
                <c:formatCode>General</c:formatCode>
                <c:ptCount val="3"/>
                <c:pt idx="0">
                  <c:v>281</c:v>
                </c:pt>
                <c:pt idx="1">
                  <c:v>430</c:v>
                </c:pt>
                <c:pt idx="2">
                  <c:v>818</c:v>
                </c:pt>
              </c:numCache>
            </c:numRef>
          </c:val>
        </c:ser>
        <c:dLbls>
          <c:showCatName val="1"/>
          <c:showPercent val="1"/>
        </c:dLbls>
        <c:firstSliceAng val="30"/>
      </c:pieChart>
      <c:spPr>
        <a:noFill/>
        <a:ln>
          <a:noFill/>
        </a:ln>
        <a:effectLst/>
      </c:spPr>
    </c:plotArea>
    <c:plotVisOnly val="1"/>
    <c:dispBlanksAs val="zero"/>
  </c:chart>
  <c:spPr>
    <a:solidFill>
      <a:srgbClr val="84AA33">
        <a:lumMod val="20000"/>
        <a:lumOff val="80000"/>
      </a:srgbClr>
    </a:solidFill>
  </c:spPr>
  <c:txPr>
    <a:bodyPr/>
    <a:lstStyle/>
    <a:p>
      <a:pPr>
        <a:defRPr lang="en-US"/>
      </a:pPr>
      <a:endParaRPr lang="uk-UA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785794"/>
            <a:ext cx="5316322" cy="1828800"/>
          </a:xfrm>
        </p:spPr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Учитель  року  2020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Статистичні дані за результатами реєстрації учасників першого туру конкурсу </a:t>
            </a: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4" name="Содержимое 3" descr="emble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71480"/>
            <a:ext cx="3135528" cy="21888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5616" y="3645024"/>
            <a:ext cx="69294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cap="all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І с т о </a:t>
            </a:r>
            <a:r>
              <a:rPr lang="ru-RU" sz="4400" b="1" i="1" cap="all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</a:t>
            </a:r>
            <a:r>
              <a:rPr lang="ru-RU" sz="4400" b="1" i="1" cap="all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4400" b="1" i="1" cap="all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і</a:t>
            </a:r>
            <a:r>
              <a:rPr lang="ru-RU" sz="4400" b="1" i="1" cap="all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я</a:t>
            </a:r>
            <a:endParaRPr lang="ru-RU" sz="4400" b="1" i="1" cap="all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</a:rPr>
              <a:t>Активність реєстрації учасників першого туру всеукраїнського конкурсу </a:t>
            </a:r>
            <a:r>
              <a:rPr lang="uk-UA" sz="20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</a:rPr>
              <a:t> року - 2020” у номінації </a:t>
            </a:r>
            <a:r>
              <a:rPr lang="uk-UA" sz="2000" dirty="0" err="1" smtClean="0">
                <a:latin typeface="Book Antiqua" panose="02040602050305030304" pitchFamily="18" charset="0"/>
              </a:rPr>
              <a:t>“Історія”</a:t>
            </a:r>
            <a:endParaRPr lang="uk-UA" sz="20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043608" y="1844824"/>
          <a:ext cx="792088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942996"/>
          </a:xfrm>
        </p:spPr>
        <p:txBody>
          <a:bodyPr>
            <a:normAutofit fontScale="70000" lnSpcReduction="20000"/>
          </a:bodyPr>
          <a:lstStyle/>
          <a:p>
            <a:pPr algn="ctr"/>
            <a:endParaRPr lang="uk-UA" sz="1800" b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uk-UA" sz="2500" b="1" dirty="0" smtClean="0">
                <a:latin typeface="Bookman Old Style" panose="02050604050505020204" pitchFamily="18" charset="0"/>
              </a:rPr>
              <a:t>Усього на конкурс зареєстровано 7928 педагогів, з них</a:t>
            </a:r>
          </a:p>
          <a:p>
            <a:pPr algn="ctr"/>
            <a:r>
              <a:rPr lang="uk-UA" sz="2500" b="1" dirty="0" smtClean="0">
                <a:latin typeface="Bookman Old Style" panose="02050604050505020204" pitchFamily="18" charset="0"/>
              </a:rPr>
              <a:t>1529 в номінації </a:t>
            </a:r>
            <a:r>
              <a:rPr lang="uk-UA" sz="2500" b="1" dirty="0" err="1" smtClean="0">
                <a:latin typeface="Bookman Old Style" panose="02050604050505020204" pitchFamily="18" charset="0"/>
              </a:rPr>
              <a:t>“Історія”</a:t>
            </a:r>
            <a:endParaRPr lang="uk-UA" sz="2500" b="1" dirty="0" smtClean="0">
              <a:latin typeface="Bookman Old Style" panose="02050604050505020204" pitchFamily="18" charset="0"/>
            </a:endParaRPr>
          </a:p>
          <a:p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uk-UA" sz="1800" dirty="0" smtClean="0">
                <a:latin typeface="Book Antiqua" panose="02040602050305030304" pitchFamily="18" charset="0"/>
              </a:rPr>
              <a:t>Кількість учасників першого туру всеукраїнського конкурсу </a:t>
            </a:r>
            <a:r>
              <a:rPr lang="uk-UA" sz="18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1800" dirty="0" smtClean="0">
                <a:latin typeface="Book Antiqua" panose="02040602050305030304" pitchFamily="18" charset="0"/>
              </a:rPr>
              <a:t> року - 2020” у номінації </a:t>
            </a:r>
            <a:r>
              <a:rPr lang="uk-UA" sz="1800" dirty="0" err="1" smtClean="0">
                <a:latin typeface="Book Antiqua" panose="02040602050305030304" pitchFamily="18" charset="0"/>
              </a:rPr>
              <a:t>“Історія”</a:t>
            </a:r>
            <a:endParaRPr lang="uk-UA" sz="1800" dirty="0">
              <a:latin typeface="Book Antiqua" panose="02040602050305030304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907704" y="332656"/>
          <a:ext cx="6984776" cy="415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</a:rPr>
              <a:t>Територіальне розміщення закладів освіти учасників першого туру всеукраїнського конкурсу </a:t>
            </a:r>
            <a:r>
              <a:rPr lang="uk-UA" sz="20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</a:rPr>
              <a:t> року - 2020” </a:t>
            </a:r>
            <a:br>
              <a:rPr lang="uk-UA" sz="2000" dirty="0" smtClean="0">
                <a:latin typeface="Book Antiqua" panose="02040602050305030304" pitchFamily="18" charset="0"/>
              </a:rPr>
            </a:br>
            <a:r>
              <a:rPr lang="uk-UA" sz="2000" dirty="0" smtClean="0">
                <a:latin typeface="Book Antiqua" panose="02040602050305030304" pitchFamily="18" charset="0"/>
              </a:rPr>
              <a:t>у номінації </a:t>
            </a:r>
            <a:r>
              <a:rPr lang="uk-UA" sz="2000" dirty="0" err="1" smtClean="0">
                <a:latin typeface="Book Antiqua" panose="02040602050305030304" pitchFamily="18" charset="0"/>
              </a:rPr>
              <a:t>“Історія”</a:t>
            </a:r>
            <a:endParaRPr lang="uk-UA" sz="20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27584" y="1844824"/>
          <a:ext cx="777686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200" dirty="0" smtClean="0">
                <a:latin typeface="Book Antiqua" panose="02040602050305030304" pitchFamily="18" charset="0"/>
              </a:rPr>
              <a:t>Педагогічний стаж учасників першого туру всеукраїнського конкурсу </a:t>
            </a:r>
            <a:r>
              <a:rPr lang="uk-UA" sz="22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200" dirty="0" smtClean="0">
                <a:latin typeface="Book Antiqua" panose="02040602050305030304" pitchFamily="18" charset="0"/>
              </a:rPr>
              <a:t> року - 2020” у номінації </a:t>
            </a:r>
            <a:r>
              <a:rPr lang="uk-UA" sz="2200" dirty="0" err="1" smtClean="0">
                <a:latin typeface="Book Antiqua" panose="02040602050305030304" pitchFamily="18" charset="0"/>
              </a:rPr>
              <a:t>“Історія”</a:t>
            </a:r>
            <a:endParaRPr lang="uk-UA" sz="22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00959" y="1844824"/>
          <a:ext cx="73448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>
            <a:noAutofit/>
          </a:bodyPr>
          <a:lstStyle/>
          <a:p>
            <a:pPr algn="ctr"/>
            <a:r>
              <a:rPr lang="uk-UA" sz="2200" dirty="0" smtClean="0">
                <a:latin typeface="Book Antiqua" panose="02040602050305030304" pitchFamily="18" charset="0"/>
              </a:rPr>
              <a:t>Кваліфікаційні категорії учасників першого туру всеукраїнського конкурсу </a:t>
            </a:r>
            <a:r>
              <a:rPr lang="uk-UA" sz="22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200" dirty="0" smtClean="0">
                <a:latin typeface="Book Antiqua" panose="02040602050305030304" pitchFamily="18" charset="0"/>
              </a:rPr>
              <a:t> року - 2020” </a:t>
            </a:r>
            <a:br>
              <a:rPr lang="uk-UA" sz="2200" dirty="0" smtClean="0">
                <a:latin typeface="Book Antiqua" panose="02040602050305030304" pitchFamily="18" charset="0"/>
              </a:rPr>
            </a:br>
            <a:r>
              <a:rPr lang="uk-UA" sz="2200" dirty="0" smtClean="0">
                <a:latin typeface="Book Antiqua" panose="02040602050305030304" pitchFamily="18" charset="0"/>
              </a:rPr>
              <a:t>у номінації </a:t>
            </a:r>
            <a:r>
              <a:rPr lang="uk-UA" sz="2200" dirty="0" err="1" smtClean="0">
                <a:latin typeface="Book Antiqua" panose="02040602050305030304" pitchFamily="18" charset="0"/>
              </a:rPr>
              <a:t>“Історія”</a:t>
            </a:r>
            <a:endParaRPr lang="ru-RU" sz="2200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55576" y="2057400"/>
          <a:ext cx="7632848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latin typeface="Book Antiqua" panose="02040602050305030304" pitchFamily="18" charset="0"/>
              </a:rPr>
              <a:t>Педагогічні звання учасників першого туру всеукраїнського конкурсу </a:t>
            </a:r>
            <a:r>
              <a:rPr lang="uk-UA" sz="18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1800" dirty="0" smtClean="0">
                <a:latin typeface="Book Antiqua" panose="02040602050305030304" pitchFamily="18" charset="0"/>
              </a:rPr>
              <a:t> року - 2020” у номінації </a:t>
            </a:r>
            <a:r>
              <a:rPr lang="uk-UA" sz="1800" dirty="0" err="1" smtClean="0">
                <a:latin typeface="Book Antiqua" panose="02040602050305030304" pitchFamily="18" charset="0"/>
              </a:rPr>
              <a:t>“Історія”</a:t>
            </a:r>
            <a:endParaRPr lang="ru-RU" sz="18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971600" y="2060848"/>
          <a:ext cx="748883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dirty="0" smtClean="0">
                <a:latin typeface="Book Antiqua" panose="02040602050305030304" pitchFamily="18" charset="0"/>
                <a:sym typeface="+mn-ea"/>
              </a:rPr>
              <a:t>Посади учасників першого туру всеукраїнського </a:t>
            </a:r>
            <a:br>
              <a:rPr lang="uk-UA" sz="2400" dirty="0" smtClean="0">
                <a:latin typeface="Book Antiqua" panose="02040602050305030304" pitchFamily="18" charset="0"/>
                <a:sym typeface="+mn-ea"/>
              </a:rPr>
            </a:br>
            <a:r>
              <a:rPr lang="uk-UA" sz="2400" dirty="0" smtClean="0">
                <a:latin typeface="Book Antiqua" panose="02040602050305030304" pitchFamily="18" charset="0"/>
                <a:sym typeface="+mn-ea"/>
              </a:rPr>
              <a:t>конкурсу </a:t>
            </a:r>
            <a:r>
              <a:rPr lang="uk-UA" sz="2400" dirty="0" err="1" smtClean="0">
                <a:latin typeface="Book Antiqua" panose="02040602050305030304" pitchFamily="18" charset="0"/>
                <a:sym typeface="+mn-ea"/>
              </a:rPr>
              <a:t>“Учитель</a:t>
            </a:r>
            <a:r>
              <a:rPr lang="uk-UA" sz="2400" dirty="0" smtClean="0">
                <a:latin typeface="Book Antiqua" panose="02040602050305030304" pitchFamily="18" charset="0"/>
                <a:sym typeface="+mn-ea"/>
              </a:rPr>
              <a:t> року - 2020” у номінації </a:t>
            </a:r>
            <a:r>
              <a:rPr lang="uk-UA" sz="2400" dirty="0" err="1" smtClean="0">
                <a:latin typeface="Book Antiqua" panose="02040602050305030304" pitchFamily="18" charset="0"/>
                <a:sym typeface="+mn-ea"/>
              </a:rPr>
              <a:t>“Історія”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382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6090"/>
                <a:gridCol w="2607310"/>
              </a:tblGrid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Посада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671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Викладач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</a:tr>
              <a:tr h="306705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sym typeface="+mn-ea"/>
                        </a:rPr>
                        <a:t>Вчитель історії</a:t>
                      </a:r>
                      <a:endParaRPr lang="uk-UA" sz="1800" b="0" i="0" u="none" strike="noStrike" dirty="0" smtClean="0">
                        <a:solidFill>
                          <a:srgbClr val="000000"/>
                        </a:solidFill>
                        <a:latin typeface="Times New Roman" panose="02020603050405020304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uk-UA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1109</a:t>
                      </a:r>
                    </a:p>
                  </a:txBody>
                  <a:tcPr marL="0" marR="0" marT="0" marB="0" anchor="ctr"/>
                </a:tc>
              </a:tr>
              <a:tr h="336550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uk-UA" alt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Вчитель історії та правознавства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uk-UA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203</a:t>
                      </a:r>
                    </a:p>
                  </a:txBody>
                  <a:tcPr marL="0" marR="0" marT="0" marB="0" anchor="ctr"/>
                </a:tc>
              </a:tr>
              <a:tr h="270510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uk-UA" alt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Вчитель біології, географії, захисту Вітчизни, музичного та образотворчего мистецтва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uk-UA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2, 1, 1, 1, 1</a:t>
                      </a:r>
                    </a:p>
                  </a:txBody>
                  <a:tcPr marL="0" marR="0" marT="0" marB="0" anchor="ctr"/>
                </a:tc>
              </a:tr>
              <a:tr h="574675">
                <a:tc>
                  <a:txBody>
                    <a:bodyPr/>
                    <a:lstStyle/>
                    <a:p>
                      <a:pPr algn="l" fontAlgn="ctr"/>
                      <a:r>
                        <a:rPr lang="uk-UA" alt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В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читель </a:t>
                      </a:r>
                      <a:r>
                        <a:rPr lang="uk-UA" sz="1800" b="0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декількох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предмет</a:t>
                      </a:r>
                      <a:r>
                        <a:rPr lang="uk-UA" alt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ів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 (</a:t>
                      </a:r>
                      <a:r>
                        <a:rPr lang="uk-UA" alt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астрономія, </a:t>
                      </a:r>
                      <a:r>
                        <a:rPr lang="uk-UA" sz="1800" b="0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географія, зар.літ., </a:t>
                      </a:r>
                      <a:r>
                        <a:rPr lang="uk-UA" sz="1800" dirty="0" err="1" smtClean="0">
                          <a:solidFill>
                            <a:srgbClr val="000000"/>
                          </a:solidFill>
                          <a:latin typeface="Times New Roman" panose="02020603050405020304"/>
                          <a:sym typeface="+mn-ea"/>
                        </a:rPr>
                        <a:t>іноз.мова, інформатика, математика, мистецтво, суспільствознавство, трудове навчання, українознавство</a:t>
                      </a:r>
                      <a:r>
                        <a:rPr lang="uk-UA" sz="1800" b="0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, укр.мова, фізика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41</a:t>
                      </a:r>
                    </a:p>
                  </a:txBody>
                  <a:tcPr marL="0" marR="0" marT="0" marB="0" anchor="ctr"/>
                </a:tc>
              </a:tr>
              <a:tr h="316230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sym typeface="+mn-ea"/>
                        </a:rPr>
                        <a:t>Д</a:t>
                      </a: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sym typeface="+mn-ea"/>
                        </a:rPr>
                        <a:t>иректор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 panose="02020603050405020304"/>
                          <a:sym typeface="+mn-ea"/>
                        </a:rPr>
                        <a:t>, заступник </a:t>
                      </a: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sym typeface="+mn-ea"/>
                        </a:rPr>
                        <a:t>директора</a:t>
                      </a:r>
                      <a:endParaRPr lang="uk-UA" sz="1800" b="0" i="0" u="none" strike="noStrike" dirty="0" smtClean="0">
                        <a:solidFill>
                          <a:srgbClr val="000000"/>
                        </a:solidFill>
                        <a:latin typeface="Times New Roman" panose="02020603050405020304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uk-UA" sz="1800" b="1" dirty="0" smtClean="0">
                          <a:solidFill>
                            <a:srgbClr val="000000"/>
                          </a:solidFill>
                          <a:latin typeface="Times New Roman" panose="02020603050405020304"/>
                          <a:sym typeface="+mn-ea"/>
                        </a:rPr>
                        <a:t>38, 81</a:t>
                      </a:r>
                      <a:endParaRPr lang="uk-UA" sz="1800" b="1" i="0" u="none" strike="noStrike" dirty="0" smtClean="0">
                        <a:solidFill>
                          <a:srgbClr val="000000"/>
                        </a:solidFill>
                        <a:latin typeface="Times New Roman" panose="02020603050405020304"/>
                        <a:sym typeface="+mn-ea"/>
                      </a:endParaRPr>
                    </a:p>
                  </a:txBody>
                  <a:tcPr marL="0" marR="0" marT="0" marB="0" anchor="ctr"/>
                </a:tc>
              </a:tr>
              <a:tr h="31877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Педагог-організатор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16</a:t>
                      </a:r>
                    </a:p>
                  </a:txBody>
                  <a:tcPr marL="0" marR="0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Соціальний педагог, практичний психолог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5, 1</a:t>
                      </a:r>
                    </a:p>
                  </a:txBody>
                  <a:tcPr marL="0" marR="0" marT="0" marB="0" anchor="ctr"/>
                </a:tc>
              </a:tr>
              <a:tr h="34544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/>
                        </a:rPr>
                        <a:t>Вихователь групи продовженого дня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uk-UA" sz="2200" dirty="0" smtClean="0">
                <a:latin typeface="Book Antiqua" panose="02040602050305030304" pitchFamily="18" charset="0"/>
              </a:rPr>
              <a:t>Вік учасників першого туру всеукраїнського конкурсу </a:t>
            </a:r>
            <a:r>
              <a:rPr lang="uk-UA" sz="22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200" dirty="0" smtClean="0">
                <a:latin typeface="Book Antiqua" panose="02040602050305030304" pitchFamily="18" charset="0"/>
              </a:rPr>
              <a:t> року - 2020” у номінації </a:t>
            </a:r>
            <a:r>
              <a:rPr lang="uk-UA" sz="2200" dirty="0" err="1" smtClean="0">
                <a:latin typeface="Book Antiqua" panose="02040602050305030304" pitchFamily="18" charset="0"/>
              </a:rPr>
              <a:t>“Історія”</a:t>
            </a:r>
            <a:endParaRPr lang="uk-UA" sz="2200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55576" y="2420888"/>
          <a:ext cx="7416824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67944" y="162880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Середній вік учасника конкурсу – 39 років</a:t>
            </a:r>
            <a:endParaRPr lang="uk-UA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200" dirty="0" smtClean="0">
                <a:latin typeface="Book Antiqua" panose="02040602050305030304" pitchFamily="18" charset="0"/>
              </a:rPr>
              <a:t>Стать учасників першого туру всеукраїнського конкурсу </a:t>
            </a:r>
            <a:r>
              <a:rPr lang="uk-UA" sz="22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200" dirty="0" smtClean="0">
                <a:latin typeface="Book Antiqua" panose="02040602050305030304" pitchFamily="18" charset="0"/>
              </a:rPr>
              <a:t> року - 2020” у номінації </a:t>
            </a:r>
            <a:r>
              <a:rPr lang="uk-UA" sz="2200" dirty="0" err="1" smtClean="0">
                <a:latin typeface="Book Antiqua" panose="02040602050305030304" pitchFamily="18" charset="0"/>
              </a:rPr>
              <a:t>“Історія”</a:t>
            </a:r>
            <a:endParaRPr lang="uk-UA" sz="22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</TotalTime>
  <Words>434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Учитель  року  2020</vt:lpstr>
      <vt:lpstr>Кількість учасників першого туру всеукраїнського конкурсу “Учитель року - 2020” у номінації “Історія”</vt:lpstr>
      <vt:lpstr>Територіальне розміщення закладів освіти учасників першого туру всеукраїнського конкурсу “Учитель року - 2020”  у номінації “Історія”</vt:lpstr>
      <vt:lpstr>Педагогічний стаж учасників першого туру всеукраїнського конкурсу “Учитель року - 2020” у номінації “Історія”</vt:lpstr>
      <vt:lpstr>Кваліфікаційні категорії учасників першого туру всеукраїнського конкурсу “Учитель року - 2020”  у номінації “Історія”</vt:lpstr>
      <vt:lpstr>Педагогічні звання учасників першого туру всеукраїнського конкурсу “Учитель року - 2020” у номінації “Історія”</vt:lpstr>
      <vt:lpstr>Посади учасників першого туру всеукраїнського  конкурсу “Учитель року - 2020” у номінації “Історія”</vt:lpstr>
      <vt:lpstr>Вік учасників першого туру всеукраїнського конкурсу “Учитель року - 2020” у номінації “Історія”</vt:lpstr>
      <vt:lpstr>Стать учасників першого туру всеукраїнського конкурсу “Учитель року - 2020” у номінації “Історія”</vt:lpstr>
      <vt:lpstr>Активність реєстрації учасників першого туру всеукраїнського конкурсу “Учитель року - 2020” у номінації “Історія”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К-219</dc:creator>
  <cp:lastModifiedBy>К-219</cp:lastModifiedBy>
  <cp:revision>164</cp:revision>
  <dcterms:created xsi:type="dcterms:W3CDTF">2017-12-05T14:45:00Z</dcterms:created>
  <dcterms:modified xsi:type="dcterms:W3CDTF">2019-11-13T10:04:21Z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