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80" r:id="rId3"/>
    <p:sldId id="275" r:id="rId4"/>
    <p:sldId id="276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88" r:id="rId13"/>
    <p:sldId id="289" r:id="rId14"/>
    <p:sldId id="290" r:id="rId15"/>
    <p:sldId id="291" r:id="rId16"/>
    <p:sldId id="292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3399"/>
    <a:srgbClr val="FFCCFF"/>
    <a:srgbClr val="CC3300"/>
    <a:srgbClr val="FFFFCC"/>
    <a:srgbClr val="FFCC99"/>
    <a:srgbClr val="FF9900"/>
    <a:srgbClr val="9933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88351" autoAdjust="0"/>
  </p:normalViewPr>
  <p:slideViewPr>
    <p:cSldViewPr>
      <p:cViewPr>
        <p:scale>
          <a:sx n="75" d="100"/>
          <a:sy n="75" d="100"/>
        </p:scale>
        <p:origin x="-1236" y="3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79BA399A-3336-4651-9573-11AB1A9F9CC7}" type="datetimeFigureOut">
              <a:rPr lang="ru-RU"/>
              <a:pPr>
                <a:defRPr/>
              </a:pPr>
              <a:t>26.11.2019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64DBB8CC-B847-41C7-9BDF-6563BBA3B9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CBF02D8B-A501-4C29-8C6F-CC5FA803F49A}" type="datetimeFigureOut">
              <a:rPr lang="ru-RU"/>
              <a:pPr>
                <a:defRPr/>
              </a:pPr>
              <a:t>26.11.2019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D1BD7997-B91D-47F1-8AFB-12107B18EB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BC50393-E2D4-4956-AFC1-E554B6E71DDF}" type="slidenum">
              <a:rPr lang="ru-RU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 smtClean="0"/>
              <a:t>Девіз</a:t>
            </a:r>
            <a:r>
              <a:rPr lang="ru-RU" dirty="0" smtClean="0"/>
              <a:t> </a:t>
            </a:r>
            <a:r>
              <a:rPr lang="ru-RU" dirty="0" err="1" smtClean="0"/>
              <a:t>Нової</a:t>
            </a:r>
            <a:r>
              <a:rPr lang="ru-RU" dirty="0" smtClean="0"/>
              <a:t> </a:t>
            </a:r>
            <a:r>
              <a:rPr lang="ru-RU" dirty="0" err="1" smtClean="0"/>
              <a:t>української</a:t>
            </a:r>
            <a:r>
              <a:rPr lang="ru-RU" dirty="0" smtClean="0"/>
              <a:t> </a:t>
            </a:r>
            <a:r>
              <a:rPr lang="ru-RU" dirty="0" err="1" smtClean="0"/>
              <a:t>школи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39D7C9-C113-40CD-B684-E4FAB7217A97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21787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WaterMas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6038"/>
            <a:ext cx="9144000" cy="690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549275"/>
            <a:ext cx="6516688" cy="100806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1628775"/>
            <a:ext cx="5580063" cy="863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ru-RU"/>
              <a:t>Нестеренко О.П.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Нестеренко О.П.</a:t>
            </a: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Нестеренко О.П.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Нестеренко О.П.</a:t>
            </a: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Нестеренко О.П.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Нестеренко О.П.</a:t>
            </a: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Нестеренко О.П.</a:t>
            </a: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Нестеренко О.П.</a:t>
            </a: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Нестеренко О.П.</a:t>
            </a:r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Нестеренко О.П.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Нестеренко О.П.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WaterSlaid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90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524625"/>
            <a:ext cx="19081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1" smtClean="0">
                <a:cs typeface="+mn-cs"/>
              </a:defRPr>
            </a:lvl1pPr>
          </a:lstStyle>
          <a:p>
            <a:pPr>
              <a:defRPr/>
            </a:pPr>
            <a:r>
              <a:rPr lang="ru-RU"/>
              <a:t>Нестеренко О.П.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ransition/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5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17.jpeg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549275"/>
            <a:ext cx="7358063" cy="1008063"/>
          </a:xfrm>
        </p:spPr>
        <p:txBody>
          <a:bodyPr/>
          <a:lstStyle/>
          <a:p>
            <a:r>
              <a:rPr lang="uk-UA" sz="3600" b="1" i="1" dirty="0" smtClean="0">
                <a:solidFill>
                  <a:srgbClr val="002060"/>
                </a:solidFill>
                <a:latin typeface="Bookman Old Style" pitchFamily="18" charset="0"/>
              </a:rPr>
              <a:t>Педагогіка партнерства</a:t>
            </a:r>
            <a:endParaRPr lang="ru-RU" sz="3600" b="1" i="1" dirty="0" smtClean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b="1" i="1" dirty="0" smtClean="0">
                <a:solidFill>
                  <a:srgbClr val="0070C0"/>
                </a:solidFill>
              </a:rPr>
              <a:t>Щасливі бути разом</a:t>
            </a:r>
            <a:endParaRPr lang="ru-RU" b="1" i="1" dirty="0" smtClean="0">
              <a:solidFill>
                <a:srgbClr val="0070C0"/>
              </a:solidFill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323528" y="4725144"/>
            <a:ext cx="867645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uk-UA" sz="2800" b="1" i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Тернопільська загальноосвітня школа </a:t>
            </a:r>
            <a:r>
              <a:rPr lang="uk-UA" sz="2800" b="1" i="1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І-ІІІст</a:t>
            </a:r>
            <a:r>
              <a:rPr lang="uk-UA" sz="2800" b="1" i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№14 </a:t>
            </a:r>
          </a:p>
          <a:p>
            <a:pPr algn="ctr"/>
            <a:r>
              <a:rPr lang="uk-UA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ім. Б. Лепкого</a:t>
            </a:r>
            <a:endParaRPr lang="uk-UA" sz="2800" b="1" i="1" dirty="0">
              <a:solidFill>
                <a:srgbClr val="002060"/>
              </a:solidFill>
            </a:endParaRPr>
          </a:p>
        </p:txBody>
      </p:sp>
      <p:pic>
        <p:nvPicPr>
          <p:cNvPr id="5" name="Рисунок 4" descr="Ð ÐµÐ·ÑÐ»ÑÑÐ°Ñ Ð¿Ð¾ÑÑÐºÑ Ð·Ð¾Ð±ÑÐ°Ð¶ÐµÐ½Ñ Ð·Ð° Ð·Ð°Ð¿Ð¸ÑÐ¾Ð¼ &quot;ÑÐºÐ¾Ð»Ð° 14 ÑÐµÑÐ½Ð¾Ð¿ÑÐ»Ñ&quot;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2143116"/>
            <a:ext cx="4563375" cy="27385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3563888" y="5877272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i="1" dirty="0" smtClean="0">
                <a:solidFill>
                  <a:srgbClr val="002060"/>
                </a:solidFill>
              </a:rPr>
              <a:t>Директор                      О.М. </a:t>
            </a:r>
            <a:r>
              <a:rPr lang="uk-UA" b="1" i="1" dirty="0" err="1" smtClean="0">
                <a:solidFill>
                  <a:srgbClr val="002060"/>
                </a:solidFill>
              </a:rPr>
              <a:t>Добровольська</a:t>
            </a:r>
            <a:endParaRPr lang="uk-UA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357422" y="214290"/>
            <a:ext cx="55721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i="1" dirty="0" smtClean="0">
                <a:solidFill>
                  <a:srgbClr val="C00000"/>
                </a:solidFill>
              </a:rPr>
              <a:t>Участь батьків у тематичних екскурсіях, поїздках, походах</a:t>
            </a:r>
            <a:endParaRPr lang="uk-UA" sz="2400" b="1" i="1" dirty="0">
              <a:solidFill>
                <a:srgbClr val="C00000"/>
              </a:solidFill>
            </a:endParaRPr>
          </a:p>
        </p:txBody>
      </p:sp>
      <p:pic>
        <p:nvPicPr>
          <p:cNvPr id="4" name="Рисунок 3" descr="C:\Users\PC\Desktop\,батьки\62321809_850407718665201_4445613402756218880_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80728"/>
            <a:ext cx="3168352" cy="25922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C:\Users\PC\Desktop\,батьки\62131517_206665043636784_5876018253137969152_o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2492896"/>
            <a:ext cx="2493168" cy="33242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ÐÐ° Ð´Ð°Ð½Ð½Ð¾Ð¼ Ð¸Ð·Ð¾Ð±ÑÐ°Ð¶ÐµÐ½Ð¸Ð¸ Ð¼Ð¾Ð¶ÐµÑ Ð½Ð°ÑÐ¾Ð´Ð¸ÑÑÑÑ: 23 ÑÐµÐ»Ð¾Ð²ÐµÐºÐ°, Ð² ÑÐ¾Ð¼ ÑÐ¸ÑÐ»Ðµ ÐÐ»ÑÐ³Ð° ÐÐ°ÑÐ¸Ð»ÑÑÐ¾Ð²Ð°, Ð»ÑÐ´Ð¸ ÑÐ»ÑÐ±Ð°ÑÑÑÑ, Ð»ÑÐ´Ð¸ ÑÑÐ¾ÑÑ Ð¸ Ð»ÑÐ´Ð¸ ÑÐ¸Ð´ÑÑ"/>
          <p:cNvPicPr/>
          <p:nvPr/>
        </p:nvPicPr>
        <p:blipFill>
          <a:blip r:embed="rId4" cstate="print"/>
          <a:srcRect t="33887"/>
          <a:stretch>
            <a:fillRect/>
          </a:stretch>
        </p:blipFill>
        <p:spPr bwMode="auto">
          <a:xfrm>
            <a:off x="4860032" y="4293096"/>
            <a:ext cx="3867522" cy="23762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2" descr="ÐÐ° Ð´Ð°Ð½Ð½Ð¾Ð¼ Ð¸Ð·Ð¾Ð±ÑÐ°Ð¶ÐµÐ½Ð¸Ð¸ Ð¼Ð¾Ð¶ÐµÑ Ð½Ð°ÑÐ¾Ð´Ð¸ÑÑÑÑ: 21 ÑÐµÐ»Ð¾Ð²ÐµÐº, Ð² ÑÐ¾Ð¼ ÑÐ¸ÑÐ»Ðµ Svitlana Kyfor, Ð»ÑÐ´Ð¸ ÑÐ»ÑÐ±Ð°ÑÑÑÑ, Ð»ÑÐ´Ð¸ ÑÑÐ¾ÑÑ Ð¸ ÑÐµÐ±ÐµÐ½Ð¾Ðº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1052736"/>
            <a:ext cx="3979144" cy="24482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 descr="C:\Users\PC\Desktop\viber image 2019-05-13 , 09.43.17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560" y="4149080"/>
            <a:ext cx="1908720" cy="19168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571868" y="500042"/>
            <a:ext cx="49292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C00000"/>
                </a:solidFill>
              </a:rPr>
              <a:t>“ Батьківська кава ”</a:t>
            </a:r>
            <a:endParaRPr lang="uk-UA" sz="3200" b="1" dirty="0">
              <a:solidFill>
                <a:srgbClr val="C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1124744"/>
            <a:ext cx="2589752" cy="345300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C:\Users\PC\Desktop\,батьки\72403071_484920365698956_6984763506549587968_n (1).jpg"/>
          <p:cNvPicPr/>
          <p:nvPr/>
        </p:nvPicPr>
        <p:blipFill>
          <a:blip r:embed="rId3" cstate="print"/>
          <a:srcRect r="15196" b="26144"/>
          <a:stretch>
            <a:fillRect/>
          </a:stretch>
        </p:blipFill>
        <p:spPr bwMode="auto">
          <a:xfrm>
            <a:off x="251520" y="908720"/>
            <a:ext cx="3528392" cy="25922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2924944"/>
            <a:ext cx="4101303" cy="27299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071802" y="142852"/>
            <a:ext cx="55007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i="1" dirty="0" smtClean="0">
                <a:solidFill>
                  <a:srgbClr val="C00000"/>
                </a:solidFill>
              </a:rPr>
              <a:t>Батьки і громадська діяльність </a:t>
            </a:r>
            <a:endParaRPr lang="uk-UA" sz="2800" b="1" i="1" dirty="0">
              <a:solidFill>
                <a:srgbClr val="C00000"/>
              </a:solidFill>
            </a:endParaRPr>
          </a:p>
        </p:txBody>
      </p:sp>
      <p:pic>
        <p:nvPicPr>
          <p:cNvPr id="4" name="Рисунок 3" descr="ÐÐ° Ð´Ð°Ð½Ð½Ð¾Ð¼ Ð¸Ð·Ð¾Ð±ÑÐ°Ð¶ÐµÐ½Ð¸Ð¸ Ð¼Ð¾Ð¶ÐµÑ Ð½Ð°ÑÐ¾Ð´Ð¸ÑÑÑÑ: 26 ÑÐµÐ»Ð¾Ð²ÐµÐº, Ð² ÑÐ¾Ð¼ ÑÐ¸ÑÐ»Ðµ ÐÐ»Ñ ÐÐ°Ð·Ð½Ð¸Ðº- Ð©ÐµÐ´ÑÑÐ½Ð°, Zoryana Olender Ð¸ ÐÐºÑÐ°Ð½Ð° ÐÐ¾Ð±ÑÐ¾Ð²Ð¾Ð»ÑÑÑÐºÐ°, Ð»ÑÐ´Ð¸ ÑÐ»ÑÐ±Ð°ÑÑÑÑ, Ð»ÑÐ´Ð¸ ÑÑÐ¾ÑÑ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571744"/>
            <a:ext cx="3548920" cy="25717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ÐÐ° Ð´Ð°Ð½Ð½Ð¾Ð¼ Ð¸Ð·Ð¾Ð±ÑÐ°Ð¶ÐµÐ½Ð¸Ð¸ Ð¼Ð¾Ð¶ÐµÑ Ð½Ð°ÑÐ¾Ð´Ð¸ÑÑÑÑ: 2 ÑÐµÐ»Ð¾Ð²ÐµÐºÐ°, Ð»ÑÐ´Ð¸ ÑÐ¸Ð´ÑÑ Ð¸ ÑÐµÐ±ÐµÐ½Ð¾Ðº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85728"/>
            <a:ext cx="3429024" cy="242889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C:\Users\User\Desktop\,батьки\зображення_viber_2019-11-24_22-00-3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1285860"/>
            <a:ext cx="4514220" cy="22860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C:\Users\User\Desktop\,батьки\зображення_viber_2019-11-24_22-00-58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3857628"/>
            <a:ext cx="3738879" cy="28041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000232" y="214290"/>
            <a:ext cx="64294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i="1" dirty="0" smtClean="0">
                <a:solidFill>
                  <a:srgbClr val="C00000"/>
                </a:solidFill>
              </a:rPr>
              <a:t>Психологічна служба і батьки </a:t>
            </a:r>
          </a:p>
          <a:p>
            <a:pPr algn="ctr"/>
            <a:r>
              <a:rPr lang="uk-UA" sz="2400" b="1" i="1" dirty="0" smtClean="0">
                <a:solidFill>
                  <a:srgbClr val="C00000"/>
                </a:solidFill>
              </a:rPr>
              <a:t>“ Уроки відповідального </a:t>
            </a:r>
            <a:r>
              <a:rPr lang="uk-UA" sz="2400" b="1" i="1" dirty="0" err="1" smtClean="0">
                <a:solidFill>
                  <a:srgbClr val="C00000"/>
                </a:solidFill>
              </a:rPr>
              <a:t>батьківства”</a:t>
            </a:r>
            <a:endParaRPr lang="uk-UA" sz="2400" b="1" i="1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71592" y="1124744"/>
            <a:ext cx="3456384" cy="25922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C:\Users\PC\Desktop\,батьки\зображення_viber_2019-11-20_18-46-4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052736"/>
            <a:ext cx="4104456" cy="30963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C:\Users\PC\Desktop\,батьки\70428789_661489347675865_1724483125154676736_n (1)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4005064"/>
            <a:ext cx="3312368" cy="26642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ÐÐ° Ð´Ð°Ð½Ð½Ð¾Ð¼ Ð¸Ð·Ð¾Ð±ÑÐ°Ð¶ÐµÐ½Ð¸Ð¸ Ð¼Ð¾Ð¶ÐµÑ Ð½Ð°ÑÐ¾Ð´Ð¸ÑÑÑÑ: 5 ÑÐµÐ»Ð¾Ð²ÐµÐº, Ð»ÑÐ´Ð¸ ÑÐ¸Ð´ÑÑ Ð¸ Ð² Ð¿Ð¾Ð¼ÐµÑÐµÐ½Ð¸Ð¸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3933056"/>
            <a:ext cx="4320480" cy="26642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286116" y="214290"/>
            <a:ext cx="52149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>
                <a:solidFill>
                  <a:srgbClr val="C00000"/>
                </a:solidFill>
              </a:rPr>
              <a:t>Освітнє середовище і батьки</a:t>
            </a:r>
            <a:endParaRPr lang="uk-UA" sz="2400" b="1" i="1" dirty="0">
              <a:solidFill>
                <a:srgbClr val="C00000"/>
              </a:solidFill>
            </a:endParaRPr>
          </a:p>
        </p:txBody>
      </p:sp>
      <p:pic>
        <p:nvPicPr>
          <p:cNvPr id="4" name="Рисунок 3" descr="На изображении может находиться: 3 человека, люди улыбаются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2952328" cy="23042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628800"/>
            <a:ext cx="3491879" cy="261890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C:\Users\PC\Desktop\зображення_viber_2019-05-21_11-46-4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836712"/>
            <a:ext cx="3672408" cy="30243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5" name="Picture 3" descr="C:\Users\PC\Desktop\,батьки\14школ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5736" y="4005064"/>
            <a:ext cx="5400600" cy="27003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7158" y="214290"/>
            <a:ext cx="51435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i="1" dirty="0" smtClean="0">
                <a:solidFill>
                  <a:srgbClr val="C00000"/>
                </a:solidFill>
              </a:rPr>
              <a:t>Позашкільне спілкування батьків , вчителів та учнів </a:t>
            </a:r>
            <a:endParaRPr lang="uk-UA" sz="2400" b="1" i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71802" y="1071546"/>
            <a:ext cx="5572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rgbClr val="C00000"/>
                </a:solidFill>
              </a:rPr>
              <a:t>Клуб сучасного танцю  “ </a:t>
            </a:r>
            <a:r>
              <a:rPr lang="en-US" b="1" dirty="0" smtClean="0">
                <a:solidFill>
                  <a:srgbClr val="C00000"/>
                </a:solidFill>
              </a:rPr>
              <a:t>DANCE MOMS</a:t>
            </a:r>
            <a:r>
              <a:rPr lang="uk-UA" b="1" dirty="0" smtClean="0">
                <a:solidFill>
                  <a:srgbClr val="C00000"/>
                </a:solidFill>
              </a:rPr>
              <a:t>”</a:t>
            </a:r>
            <a:endParaRPr lang="uk-UA" b="1" dirty="0">
              <a:solidFill>
                <a:srgbClr val="C00000"/>
              </a:solidFill>
            </a:endParaRPr>
          </a:p>
        </p:txBody>
      </p:sp>
      <p:pic>
        <p:nvPicPr>
          <p:cNvPr id="5" name="Рисунок 4" descr="C:\Users\PC\Desktop\,батьки\зображення_viber_2019-05-31_12-03-3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556792"/>
            <a:ext cx="3296766" cy="267059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C:\Users\PC\Desktop\,батьки\зображення_viber_2019-11-26_21-28-37.jpg"/>
          <p:cNvPicPr/>
          <p:nvPr/>
        </p:nvPicPr>
        <p:blipFill>
          <a:blip r:embed="rId3" cstate="print"/>
          <a:srcRect t="35727" b="34063"/>
          <a:stretch>
            <a:fillRect/>
          </a:stretch>
        </p:blipFill>
        <p:spPr bwMode="auto">
          <a:xfrm>
            <a:off x="4427984" y="1700808"/>
            <a:ext cx="3994288" cy="25922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C:\Users\PC\Desktop\зображення_viber_2019-11-09_16-42-5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4005064"/>
            <a:ext cx="3888432" cy="262336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C:\Users\PC\Desktop\viber image 2019-05-13 , 09.43.17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3928" y="5013176"/>
            <a:ext cx="1044624" cy="9807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28596" y="285728"/>
            <a:ext cx="750099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Діти – це життєва мудрість, майстерність і мистецтво .</a:t>
            </a:r>
          </a:p>
          <a:p>
            <a:pPr algn="ctr"/>
            <a:r>
              <a:rPr lang="uk-UA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Діти – не тільки і не стільки джерело радості, </a:t>
            </a:r>
          </a:p>
          <a:p>
            <a:pPr algn="ctr"/>
            <a:r>
              <a:rPr lang="uk-UA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Це щастя, створене нашою працею! </a:t>
            </a:r>
          </a:p>
          <a:p>
            <a:pPr algn="ctr"/>
            <a:r>
              <a:rPr lang="uk-UA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В.О. Сухомлинський</a:t>
            </a:r>
            <a:endParaRPr lang="uk-UA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00232" y="6072206"/>
            <a:ext cx="62151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C00000"/>
                </a:solidFill>
              </a:rPr>
              <a:t>Школа щасливих  і вільних …</a:t>
            </a:r>
            <a:endParaRPr lang="uk-UA" sz="2800" b="1" dirty="0">
              <a:solidFill>
                <a:srgbClr val="C00000"/>
              </a:solidFill>
            </a:endParaRPr>
          </a:p>
        </p:txBody>
      </p:sp>
      <p:pic>
        <p:nvPicPr>
          <p:cNvPr id="5" name="Picture 2" descr="ÐÐ° Ð´Ð°Ð½Ð½Ð¾Ð¼ Ð¸Ð·Ð¾Ð±ÑÐ°Ð¶ÐµÐ½Ð¸Ð¸ Ð¼Ð¾Ð¶ÐµÑ Ð½Ð°ÑÐ¾Ð´Ð¸ÑÑÑÑ: Ð¾Ð´Ð¸Ð½ Ð¸Ð»Ð¸ Ð½ÐµÑÐºÐ¾Ð»ÑÐºÐ¾ ÑÐµÐ»Ð¾Ð²ÐµÐº, Ð´ÐµÑÐµÐ²Ð¾, ÑÐ¾Ð»Ð¿Ð°, Ð½ÐµÐ±Ð¾, Ð½Ð° ÑÐ»Ð¸ÑÐµ Ð¸ Ð¿ÑÐ¸ÑÐ¾Ð´Ð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2214554"/>
            <a:ext cx="5761807" cy="38388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s://scontent.flwo4-2.fna.fbcdn.net/v/t1.15752-9/51689240_2097052220388339_4286569513949855744_n.jpg?_nc_cat=104&amp;_nc_ht=scontent.flwo4-2.fna&amp;oh=2b51e73d6a7f937bcb0a3a019d73470c&amp;oe=5D5FC6EB"/>
          <p:cNvPicPr/>
          <p:nvPr/>
        </p:nvPicPr>
        <p:blipFill>
          <a:blip r:embed="rId3" cstate="print"/>
          <a:srcRect t="30399" r="622" b="997"/>
          <a:stretch>
            <a:fillRect/>
          </a:stretch>
        </p:blipFill>
        <p:spPr bwMode="auto">
          <a:xfrm>
            <a:off x="1428728" y="1928802"/>
            <a:ext cx="7000924" cy="41434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643042" y="571480"/>
            <a:ext cx="62151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i="1" dirty="0" smtClean="0">
                <a:solidFill>
                  <a:srgbClr val="C00000"/>
                </a:solidFill>
              </a:rPr>
              <a:t>Школа - родина</a:t>
            </a:r>
            <a:endParaRPr lang="uk-UA" sz="44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54190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scontent.flwo4-1.fna.fbcdn.net/v/t1.15752-9/60809787_2280479945603696_2603986156999671808_n.jpg?_nc_cat=110&amp;_nc_ht=scontent.flwo4-1.fna&amp;oh=249fdd61a31b5363529dec3cf7778de9&amp;oe=5D657E4B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714488"/>
            <a:ext cx="2343150" cy="31237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https://scontent.flwo4-1.fna.fbcdn.net/v/t1.15752-9/60716863_439272243540479_2760678589866180608_n.jpg?_nc_cat=102&amp;_nc_ht=scontent.flwo4-1.fna&amp;oh=af1755444f0d3d0df8af980167d47405&amp;oe=5D5554D9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857232"/>
            <a:ext cx="2214578" cy="293934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2" descr="https://scontent.flwo4-1.fna.fbcdn.net/v/t1.15752-9/61143095_2191461724302732_3906170144648331264_n.jpg?_nc_cat=101&amp;_nc_ht=scontent.flwo4-1.fna&amp;oh=ce84fa6b8346b0aaecd4fa5c8819bd67&amp;oe=5D999E3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26" y="1142984"/>
            <a:ext cx="2235974" cy="29812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Picture 2" descr="C:\Users\User\Desktop\,батьки\завантаження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28925" y="3714752"/>
            <a:ext cx="4071967" cy="29085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214282" y="214290"/>
            <a:ext cx="32147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C00000"/>
                </a:solidFill>
              </a:rPr>
              <a:t>Створення Меморандуму співпраці</a:t>
            </a:r>
            <a:endParaRPr lang="uk-UA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286248" y="285728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uk-UA" b="1" dirty="0" smtClean="0">
                <a:solidFill>
                  <a:srgbClr val="002060"/>
                </a:solidFill>
              </a:rPr>
              <a:t>«Дитина — дзеркало сім'ї: як у краплі води відбивається сонце — так у дітях відбивається моральна чистота матері й батька. Завдання школи  та батьків — дати кожній дитині щастя».</a:t>
            </a:r>
            <a:endParaRPr lang="ru-RU" b="1" dirty="0" smtClean="0">
              <a:solidFill>
                <a:srgbClr val="002060"/>
              </a:solidFill>
            </a:endParaRPr>
          </a:p>
          <a:p>
            <a:pPr algn="ctr"/>
            <a:r>
              <a:rPr lang="uk-UA" b="1" dirty="0" smtClean="0">
                <a:solidFill>
                  <a:srgbClr val="002060"/>
                </a:solidFill>
              </a:rPr>
              <a:t> </a:t>
            </a:r>
          </a:p>
          <a:p>
            <a:pPr algn="r"/>
            <a:r>
              <a:rPr lang="uk-UA" b="1" dirty="0" smtClean="0">
                <a:solidFill>
                  <a:srgbClr val="002060"/>
                </a:solidFill>
              </a:rPr>
              <a:t>В. О. Сухомлинський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28794" y="5380672"/>
            <a:ext cx="350046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i="1" dirty="0" smtClean="0">
                <a:solidFill>
                  <a:srgbClr val="C00000"/>
                </a:solidFill>
              </a:rPr>
              <a:t>Тренінги для батьків  першокласників в умовах НУШ</a:t>
            </a:r>
          </a:p>
          <a:p>
            <a:pPr algn="ctr"/>
            <a:r>
              <a:rPr lang="uk-UA" b="1" i="1" dirty="0" smtClean="0">
                <a:solidFill>
                  <a:srgbClr val="C00000"/>
                </a:solidFill>
              </a:rPr>
              <a:t>“ Батьки – партнери,друзі, </a:t>
            </a:r>
            <a:r>
              <a:rPr lang="uk-UA" b="1" i="1" dirty="0" err="1" smtClean="0">
                <a:solidFill>
                  <a:srgbClr val="C00000"/>
                </a:solidFill>
              </a:rPr>
              <a:t>помічники”</a:t>
            </a:r>
            <a:endParaRPr lang="uk-UA" b="1" i="1" dirty="0">
              <a:solidFill>
                <a:srgbClr val="C00000"/>
              </a:solidFill>
            </a:endParaRPr>
          </a:p>
        </p:txBody>
      </p:sp>
      <p:pic>
        <p:nvPicPr>
          <p:cNvPr id="8" name="Рисунок 7" descr="C:\Users\User\Desktop\,батьки\75250893_2337881096477878_8389507464936030208_n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496"/>
            <a:ext cx="3214710" cy="23574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 descr="C:\Users\User\Desktop\,батьки\зображення_viber_2019-11-20_18-47-5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85728"/>
            <a:ext cx="3214710" cy="25003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 descr="C:\Users\User\Desktop\,батьки\зображення_viber_2019-11-20_18-51-09.jpg"/>
          <p:cNvPicPr/>
          <p:nvPr/>
        </p:nvPicPr>
        <p:blipFill>
          <a:blip r:embed="rId4" cstate="print"/>
          <a:srcRect t="27217"/>
          <a:stretch>
            <a:fillRect/>
          </a:stretch>
        </p:blipFill>
        <p:spPr bwMode="auto">
          <a:xfrm>
            <a:off x="5572132" y="4714884"/>
            <a:ext cx="3429024" cy="21431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 descr="C:\Users\User\Desktop\,батьки\зображення_viber_2019-11-20_18-52-26.jpg"/>
          <p:cNvPicPr/>
          <p:nvPr/>
        </p:nvPicPr>
        <p:blipFill>
          <a:blip r:embed="rId5" cstate="print"/>
          <a:srcRect l="12211" t="26911"/>
          <a:stretch>
            <a:fillRect/>
          </a:stretch>
        </p:blipFill>
        <p:spPr bwMode="auto">
          <a:xfrm>
            <a:off x="3714744" y="2285992"/>
            <a:ext cx="3820421" cy="23850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:\,батьки\76611056_718737758605321_5998981560504680448_n.jpg"/>
          <p:cNvPicPr/>
          <p:nvPr/>
        </p:nvPicPr>
        <p:blipFill>
          <a:blip r:embed="rId2" cstate="print"/>
          <a:srcRect t="17813"/>
          <a:stretch>
            <a:fillRect/>
          </a:stretch>
        </p:blipFill>
        <p:spPr bwMode="auto">
          <a:xfrm>
            <a:off x="251520" y="980728"/>
            <a:ext cx="2448272" cy="33623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C:\Users\PC\Desktop\,батьки\74573501_740581296449345_1758469261497466880_n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3429000"/>
            <a:ext cx="3240360" cy="328421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C:\Users\PC\Desktop\,батьки\74576986_242138476756107_924110910073602048_o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692696"/>
            <a:ext cx="2160240" cy="36724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C:\Users\PC\Desktop\,батьки\майстерклас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120" y="4149080"/>
            <a:ext cx="3344540" cy="25202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899592" y="260648"/>
            <a:ext cx="712879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i="1" dirty="0" smtClean="0">
                <a:solidFill>
                  <a:srgbClr val="C00000"/>
                </a:solidFill>
              </a:rPr>
              <a:t>Батьківська майстерня </a:t>
            </a:r>
          </a:p>
          <a:p>
            <a:pPr algn="ctr"/>
            <a:r>
              <a:rPr lang="uk-UA" b="1" i="1" dirty="0" smtClean="0">
                <a:solidFill>
                  <a:srgbClr val="C00000"/>
                </a:solidFill>
              </a:rPr>
              <a:t>(різноманітність  навчальних майстер класів )  </a:t>
            </a:r>
            <a:endParaRPr lang="uk-UA" b="1" i="1" dirty="0">
              <a:solidFill>
                <a:srgbClr val="C00000"/>
              </a:solidFill>
            </a:endParaRPr>
          </a:p>
        </p:txBody>
      </p:sp>
      <p:pic>
        <p:nvPicPr>
          <p:cNvPr id="9" name="Рисунок 8" descr="C:\Users\PC\Desktop\viber image 2019-05-13 , 09.43.17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35896" y="1196752"/>
            <a:ext cx="1728192" cy="18448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771800" y="332656"/>
            <a:ext cx="57916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i="1" dirty="0" smtClean="0">
                <a:solidFill>
                  <a:srgbClr val="C00000"/>
                </a:solidFill>
              </a:rPr>
              <a:t>Батьки і профорієнтаційна робота </a:t>
            </a:r>
          </a:p>
          <a:p>
            <a:pPr algn="ctr"/>
            <a:r>
              <a:rPr lang="uk-UA" sz="1600" b="1" i="1" dirty="0" smtClean="0">
                <a:solidFill>
                  <a:srgbClr val="C00000"/>
                </a:solidFill>
              </a:rPr>
              <a:t>Уроки – презентації  “ Професії моїх </a:t>
            </a:r>
            <a:r>
              <a:rPr lang="uk-UA" sz="1600" b="1" i="1" dirty="0" err="1" smtClean="0">
                <a:solidFill>
                  <a:srgbClr val="C00000"/>
                </a:solidFill>
              </a:rPr>
              <a:t>батьків”</a:t>
            </a:r>
            <a:endParaRPr lang="uk-UA" sz="1600" b="1" i="1" dirty="0" smtClean="0">
              <a:solidFill>
                <a:srgbClr val="C00000"/>
              </a:solidFill>
            </a:endParaRPr>
          </a:p>
        </p:txBody>
      </p:sp>
      <p:pic>
        <p:nvPicPr>
          <p:cNvPr id="4" name="Рисунок 3" descr="F:\,батьки\74886461_785296931923983_702500738017787904_n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052736"/>
            <a:ext cx="3240360" cy="25202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C:\Users\PC\Desktop\,батьки\професії 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3789040"/>
            <a:ext cx="3168352" cy="25202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C:\Users\PC\Desktop\,батьки\76722723_766972580442050_4823100895900205056_n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1124744"/>
            <a:ext cx="2581746" cy="33843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C:\Users\PC\Desktop\,батьки\професії 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3284984"/>
            <a:ext cx="3024336" cy="30015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214778" y="188640"/>
            <a:ext cx="47497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i="1" dirty="0" err="1" smtClean="0">
                <a:solidFill>
                  <a:srgbClr val="C00000"/>
                </a:solidFill>
              </a:rPr>
              <a:t>Квести</a:t>
            </a:r>
            <a:r>
              <a:rPr lang="uk-UA" sz="3200" b="1" i="1" dirty="0" smtClean="0">
                <a:solidFill>
                  <a:srgbClr val="C00000"/>
                </a:solidFill>
              </a:rPr>
              <a:t>, ігри, вікторини… </a:t>
            </a:r>
            <a:endParaRPr lang="uk-UA" sz="3200" b="1" i="1" dirty="0">
              <a:solidFill>
                <a:srgbClr val="C00000"/>
              </a:solidFill>
            </a:endParaRPr>
          </a:p>
        </p:txBody>
      </p:sp>
      <p:pic>
        <p:nvPicPr>
          <p:cNvPr id="4" name="Рисунок 3" descr="C:\Users\PC\Desktop\,батьки\74403998_888018671591950_9216146712156962816_n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60648"/>
            <a:ext cx="3024336" cy="23762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C:\Users\PC\Desktop\,батьки\квест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1340768"/>
            <a:ext cx="3454524" cy="27363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C:\Users\PC\Desktop\,батьки\75456973_964525540593821_1335906365754834944_n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573016"/>
            <a:ext cx="3149723" cy="234429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C:\Users\PC\Desktop\,батьки\73472607_2672462556118329_6575569967826075648_o.jpg"/>
          <p:cNvPicPr/>
          <p:nvPr/>
        </p:nvPicPr>
        <p:blipFill>
          <a:blip r:embed="rId5" cstate="print"/>
          <a:srcRect t="12252" b="28471"/>
          <a:stretch>
            <a:fillRect/>
          </a:stretch>
        </p:blipFill>
        <p:spPr bwMode="auto">
          <a:xfrm>
            <a:off x="5508104" y="3429000"/>
            <a:ext cx="3334891" cy="25929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51920" y="404664"/>
            <a:ext cx="50006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i="1" dirty="0" smtClean="0">
                <a:solidFill>
                  <a:srgbClr val="C00000"/>
                </a:solidFill>
              </a:rPr>
              <a:t>Тематичні дні </a:t>
            </a:r>
          </a:p>
          <a:p>
            <a:pPr algn="ctr"/>
            <a:r>
              <a:rPr lang="uk-UA" b="1" i="1" dirty="0" smtClean="0">
                <a:solidFill>
                  <a:srgbClr val="C00000"/>
                </a:solidFill>
              </a:rPr>
              <a:t>“ Школа задля здорових і радісних </a:t>
            </a:r>
            <a:r>
              <a:rPr lang="uk-UA" b="1" i="1" dirty="0" err="1" smtClean="0">
                <a:solidFill>
                  <a:srgbClr val="C00000"/>
                </a:solidFill>
              </a:rPr>
              <a:t>школярів”</a:t>
            </a:r>
            <a:endParaRPr lang="uk-UA" b="1" i="1" dirty="0">
              <a:solidFill>
                <a:srgbClr val="C00000"/>
              </a:solidFill>
            </a:endParaRPr>
          </a:p>
        </p:txBody>
      </p:sp>
      <p:pic>
        <p:nvPicPr>
          <p:cNvPr id="4" name="Рисунок 3" descr="F:\,батьки\75446772_552938202199615_6921554481444290560_n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76672"/>
            <a:ext cx="3267075" cy="245030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C:\Users\PC\Desktop\,батьки\тематичний день1.jpg"/>
          <p:cNvPicPr/>
          <p:nvPr/>
        </p:nvPicPr>
        <p:blipFill>
          <a:blip r:embed="rId3" cstate="print"/>
          <a:srcRect t="30913"/>
          <a:stretch>
            <a:fillRect/>
          </a:stretch>
        </p:blipFill>
        <p:spPr bwMode="auto">
          <a:xfrm>
            <a:off x="4499992" y="1484784"/>
            <a:ext cx="3784823" cy="231622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C:\Users\PC\Desktop\,батьки\73515807_2672454059452512_1262313312318652416_o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3068960"/>
            <a:ext cx="3168352" cy="26878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C:\Users\PC\Desktop\,батьки\73420361_2679086168789301_1273096265801924608_n.jpg"/>
          <p:cNvPicPr/>
          <p:nvPr/>
        </p:nvPicPr>
        <p:blipFill>
          <a:blip r:embed="rId5" cstate="print"/>
          <a:srcRect b="12602"/>
          <a:stretch>
            <a:fillRect/>
          </a:stretch>
        </p:blipFill>
        <p:spPr bwMode="auto">
          <a:xfrm>
            <a:off x="5940152" y="3645024"/>
            <a:ext cx="2523523" cy="291579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C:\Users\PC\Desktop\viber image 2019-05-13 , 09.43.17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07904" y="4797152"/>
            <a:ext cx="2304256" cy="22322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2844" y="142852"/>
            <a:ext cx="77415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i="1" dirty="0" smtClean="0">
                <a:solidFill>
                  <a:srgbClr val="C00000"/>
                </a:solidFill>
              </a:rPr>
              <a:t>Години етичного спілкування та зростання </a:t>
            </a:r>
            <a:endParaRPr lang="uk-UA" sz="2400" b="1" i="1" dirty="0">
              <a:solidFill>
                <a:srgbClr val="C00000"/>
              </a:solidFill>
            </a:endParaRPr>
          </a:p>
        </p:txBody>
      </p:sp>
      <p:pic>
        <p:nvPicPr>
          <p:cNvPr id="6" name="Рисунок 5" descr="C:\Users\PC\Desktop\,батьки\години етичного зростання.jpg"/>
          <p:cNvPicPr/>
          <p:nvPr/>
        </p:nvPicPr>
        <p:blipFill>
          <a:blip r:embed="rId2" cstate="print"/>
          <a:srcRect t="20625"/>
          <a:stretch>
            <a:fillRect/>
          </a:stretch>
        </p:blipFill>
        <p:spPr bwMode="auto">
          <a:xfrm>
            <a:off x="539552" y="692696"/>
            <a:ext cx="2448272" cy="30243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C:\Users\PC\Desktop\,батьки\75328636_242339993402622_1497542366108581888_o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692696"/>
            <a:ext cx="3551460" cy="23877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C:\Users\PC\Desktop\,батьки\75231690_742437426263732_4070265821232889856_n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3140968"/>
            <a:ext cx="2634407" cy="277842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C:\Users\PC\Desktop\viber image 2019-05-13 , 09.43.17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908720"/>
            <a:ext cx="1908720" cy="19168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C:\Users\PC\Desktop\,батьки\73539263_766972360442072_4401860983228727296_n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6056" y="3284984"/>
            <a:ext cx="3600400" cy="25922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ater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Water</Template>
  <TotalTime>1489</TotalTime>
  <Words>215</Words>
  <Application>Microsoft Office PowerPoint</Application>
  <PresentationFormat>Экран (4:3)</PresentationFormat>
  <Paragraphs>40</Paragraphs>
  <Slides>16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Water</vt:lpstr>
      <vt:lpstr>Педагогіка партнерства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МОЛЕКУЛИ І АТОМИ</dc:title>
  <dc:creator>Нестеренко О.П.</dc:creator>
  <cp:lastModifiedBy>PC</cp:lastModifiedBy>
  <cp:revision>140</cp:revision>
  <dcterms:created xsi:type="dcterms:W3CDTF">2013-05-25T09:11:02Z</dcterms:created>
  <dcterms:modified xsi:type="dcterms:W3CDTF">2019-11-26T19:43:10Z</dcterms:modified>
</cp:coreProperties>
</file>