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handoutMasterIdLst>
    <p:handoutMasterId r:id="rId26"/>
  </p:handoutMasterIdLst>
  <p:sldIdLst>
    <p:sldId id="300" r:id="rId3"/>
    <p:sldId id="307" r:id="rId4"/>
    <p:sldId id="293" r:id="rId5"/>
    <p:sldId id="309" r:id="rId6"/>
    <p:sldId id="326" r:id="rId7"/>
    <p:sldId id="327" r:id="rId8"/>
    <p:sldId id="310" r:id="rId9"/>
    <p:sldId id="317" r:id="rId10"/>
    <p:sldId id="316" r:id="rId11"/>
    <p:sldId id="312" r:id="rId12"/>
    <p:sldId id="328" r:id="rId13"/>
    <p:sldId id="329" r:id="rId14"/>
    <p:sldId id="314" r:id="rId15"/>
    <p:sldId id="311" r:id="rId16"/>
    <p:sldId id="319" r:id="rId17"/>
    <p:sldId id="320" r:id="rId18"/>
    <p:sldId id="323" r:id="rId19"/>
    <p:sldId id="321" r:id="rId20"/>
    <p:sldId id="322" r:id="rId21"/>
    <p:sldId id="324" r:id="rId22"/>
    <p:sldId id="325" r:id="rId23"/>
    <p:sldId id="315" r:id="rId24"/>
    <p:sldId id="318" r:id="rId25"/>
  </p:sldIdLst>
  <p:sldSz cx="12192000" cy="6858000"/>
  <p:notesSz cx="6808788" cy="9940925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6404" autoAdjust="0"/>
  </p:normalViewPr>
  <p:slideViewPr>
    <p:cSldViewPr snapToGrid="0">
      <p:cViewPr varScale="1">
        <p:scale>
          <a:sx n="88" d="100"/>
          <a:sy n="88" d="100"/>
        </p:scale>
        <p:origin x="11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701492537313577E-2"/>
          <c:y val="5.2356020942408585E-2"/>
          <c:w val="0.60108548168249665"/>
          <c:h val="0.83246073298429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кількість осіб, яким встановлено статус особи, яка постраждала від торгівлі людьми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2.3661980868774392E-3"/>
                  <c:y val="1.7265162364606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457-4954-90D1-3E3D2A95E361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221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457-4954-90D1-3E3D2A95E361}"/>
                </c:ext>
              </c:extLst>
            </c:dLbl>
            <c:spPr>
              <a:solidFill>
                <a:srgbClr val="FFFFFF"/>
              </a:solidFill>
              <a:ln w="4111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55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0">
                  <c:v>41</c:v>
                </c:pt>
                <c:pt idx="1">
                  <c:v>27</c:v>
                </c:pt>
                <c:pt idx="2">
                  <c:v>83</c:v>
                </c:pt>
                <c:pt idx="3">
                  <c:v>110</c:v>
                </c:pt>
                <c:pt idx="4">
                  <c:v>198</c:v>
                </c:pt>
                <c:pt idx="5">
                  <c:v>221</c:v>
                </c:pt>
                <c:pt idx="6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57-4954-90D1-3E3D2A95E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8377167"/>
        <c:axId val="1"/>
      </c:barChart>
      <c:catAx>
        <c:axId val="14683771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1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5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41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3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1468377167"/>
        <c:crosses val="autoZero"/>
        <c:crossBetween val="between"/>
      </c:valAx>
      <c:spPr>
        <a:noFill/>
        <a:ln w="14027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4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</c:legendEntry>
      <c:layout>
        <c:manualLayout>
          <c:xMode val="edge"/>
          <c:yMode val="edge"/>
          <c:x val="0.77289373416318896"/>
          <c:y val="5.1496615313998588E-3"/>
          <c:w val="0.22344322344322345"/>
          <c:h val="0.46378318059721069"/>
        </c:manualLayout>
      </c:layout>
      <c:overlay val="0"/>
      <c:spPr>
        <a:noFill/>
        <a:ln w="4111">
          <a:solidFill>
            <a:schemeClr val="tx1"/>
          </a:solidFill>
          <a:prstDash val="solid"/>
        </a:ln>
      </c:spPr>
      <c:txPr>
        <a:bodyPr/>
        <a:lstStyle/>
        <a:p>
          <a:pPr>
            <a:defRPr sz="196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3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кіл-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осіб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кіл-сть осіб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6F-4248-A106-05E4F2C139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06F-4248-A106-05E4F2C139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6F-4248-A106-05E4F2C139A4}"/>
              </c:ext>
            </c:extLst>
          </c:dPt>
          <c:dLbls>
            <c:dLbl>
              <c:idx val="0"/>
              <c:layout>
                <c:manualLayout>
                  <c:x val="-0.14545294161343039"/>
                  <c:y val="1.627322185355912E-2"/>
                </c:manualLayout>
              </c:layout>
              <c:tx>
                <c:rich>
                  <a:bodyPr/>
                  <a:lstStyle/>
                  <a:p>
                    <a:fld id="{3E756543-9DFC-40F9-916D-7847693F01A0}" type="VALUE">
                      <a:rPr lang="en-US" sz="1800"/>
                      <a:pPr/>
                      <a:t>[ЗНАЧЕННЯ]</a:t>
                    </a:fld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06F-4248-A106-05E4F2C139A4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E40DFF1-D59D-44C3-B132-D71EB8F4CE92}" type="VALUE">
                      <a:rPr lang="en-US" sz="2200"/>
                      <a:pPr>
                        <a:defRPr sz="2200"/>
                      </a:pPr>
                      <a:t>[ЗНАЧЕННЯ]</a:t>
                    </a:fld>
                    <a:endParaRPr lang="uk-U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8396226415094"/>
                      <c:h val="7.506137367892755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06F-4248-A106-05E4F2C139A4}"/>
                </c:ext>
              </c:extLst>
            </c:dLbl>
            <c:dLbl>
              <c:idx val="2"/>
              <c:layout>
                <c:manualLayout>
                  <c:x val="5.7178911008765328E-2"/>
                  <c:y val="0.1156069989966776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8A174E9-97D6-47B7-9802-712A9D295F31}" type="VALUE">
                      <a:rPr lang="en-US" sz="2200" dirty="0"/>
                      <a:pPr>
                        <a:defRPr sz="2200"/>
                      </a:pPr>
                      <a:t>[ЗНАЧЕННЯ]</a:t>
                    </a:fld>
                    <a:endParaRPr lang="uk-U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419811320754716E-2"/>
                      <c:h val="9.992282305445271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06F-4248-A106-05E4F2C139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Аркуш1!$A$2:$A$4</c:f>
              <c:strCache>
                <c:ptCount val="3"/>
                <c:pt idx="0">
                  <c:v>Жінки</c:v>
                </c:pt>
                <c:pt idx="1">
                  <c:v>Чоловіки</c:v>
                </c:pt>
                <c:pt idx="2">
                  <c:v>Діти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296</c:v>
                </c:pt>
                <c:pt idx="1">
                  <c:v>357</c:v>
                </c:pt>
                <c:pt idx="2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F-4248-A106-05E4F2C13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001949933145149"/>
          <c:y val="0.90048703447200074"/>
          <c:w val="0.48335722775219137"/>
          <c:h val="8.26767695626323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кіл-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осіб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Діти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12-4A1D-89CB-C5153C122B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12-4A1D-89CB-C5153C122B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12-4A1D-89CB-C5153C122B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12-4A1D-89CB-C5153C122B5E}"/>
              </c:ext>
            </c:extLst>
          </c:dPt>
          <c:dLbls>
            <c:dLbl>
              <c:idx val="0"/>
              <c:layout>
                <c:manualLayout>
                  <c:x val="-0.14545294161343039"/>
                  <c:y val="1.627322185355912E-2"/>
                </c:manualLayout>
              </c:layout>
              <c:tx>
                <c:rich>
                  <a:bodyPr/>
                  <a:lstStyle/>
                  <a:p>
                    <a:fld id="{3E756543-9DFC-40F9-916D-7847693F01A0}" type="VALUE">
                      <a:rPr lang="en-US" sz="1800"/>
                      <a:pPr/>
                      <a:t>[ЗНАЧЕННЯ]</a:t>
                    </a:fld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312-4A1D-89CB-C5153C122B5E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E40DFF1-D59D-44C3-B132-D71EB8F4CE92}" type="VALUE">
                      <a:rPr lang="en-US" sz="2600"/>
                      <a:pPr>
                        <a:defRPr sz="2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[ЗНАЧЕННЯ]</a:t>
                    </a:fld>
                    <a:endParaRPr lang="uk-UA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312-4A1D-89CB-C5153C122B5E}"/>
                </c:ext>
              </c:extLst>
            </c:dLbl>
            <c:dLbl>
              <c:idx val="2"/>
              <c:layout>
                <c:manualLayout>
                  <c:x val="5.7178911008765328E-2"/>
                  <c:y val="0.1156069989966776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8A174E9-97D6-47B7-9802-712A9D295F31}" type="VALUE">
                      <a:rPr lang="en-US" sz="2600" dirty="0"/>
                      <a:pPr>
                        <a:defRPr sz="2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[ЗНАЧЕННЯ]</a:t>
                    </a:fld>
                    <a:endParaRPr lang="uk-UA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419811320754716E-2"/>
                      <c:h val="9.992282305445271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312-4A1D-89CB-C5153C122B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дівчата</c:v>
                </c:pt>
                <c:pt idx="1">
                  <c:v>хлопці</c:v>
                </c:pt>
              </c:strCache>
            </c:strRef>
          </c:cat>
          <c:val>
            <c:numRef>
              <c:f>Аркуш1!$B$2:$B$3</c:f>
              <c:numCache>
                <c:formatCode>General</c:formatCode>
                <c:ptCount val="2"/>
                <c:pt idx="0">
                  <c:v>50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312-4A1D-89CB-C5153C122B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001949933145149"/>
          <c:y val="0.90048703447200074"/>
          <c:w val="0.48335722775219137"/>
          <c:h val="8.26767695626323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кіл-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осіб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21155047828753121"/>
          <c:y val="0.10486004777640281"/>
          <c:w val="0.47822498578646816"/>
          <c:h val="0.89280335069420835"/>
        </c:manualLayout>
      </c:layout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кіл-сть осіб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6F-4248-A106-05E4F2C139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06F-4248-A106-05E4F2C139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6F-4248-A106-05E4F2C139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3A-463D-8718-CEEAD36E34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53A-463D-8718-CEEAD36E340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53A-463D-8718-CEEAD36E340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53A-463D-8718-CEEAD36E340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1E4-4FA6-9B9E-36098338F02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53A-463D-8718-CEEAD36E3406}"/>
              </c:ext>
            </c:extLst>
          </c:dPt>
          <c:dLbls>
            <c:dLbl>
              <c:idx val="0"/>
              <c:layout>
                <c:manualLayout>
                  <c:x val="-0.14545294161343039"/>
                  <c:y val="1.627322185355912E-2"/>
                </c:manualLayout>
              </c:layout>
              <c:tx>
                <c:rich>
                  <a:bodyPr/>
                  <a:lstStyle/>
                  <a:p>
                    <a:fld id="{3E756543-9DFC-40F9-916D-7847693F01A0}" type="VALUE">
                      <a:rPr lang="en-US" sz="1800"/>
                      <a:pPr/>
                      <a:t>[ЗНАЧЕННЯ]</a:t>
                    </a:fld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06F-4248-A106-05E4F2C139A4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E40DFF1-D59D-44C3-B132-D71EB8F4CE92}" type="VALUE">
                      <a:rPr lang="en-US" sz="2000"/>
                      <a:pPr>
                        <a:defRPr sz="2000"/>
                      </a:pPr>
                      <a:t>[ЗНАЧЕННЯ]</a:t>
                    </a:fld>
                    <a:endParaRPr lang="uk-U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8396226415094"/>
                      <c:h val="7.506137367892755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06F-4248-A106-05E4F2C139A4}"/>
                </c:ext>
              </c:extLst>
            </c:dLbl>
            <c:dLbl>
              <c:idx val="2"/>
              <c:layout>
                <c:manualLayout>
                  <c:x val="6.704635136161459E-2"/>
                  <c:y val="8.10665832619406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8A174E9-97D6-47B7-9802-712A9D295F31}" type="VALUE">
                      <a:rPr lang="en-US" sz="2000" dirty="0"/>
                      <a:pPr>
                        <a:defRPr sz="2000"/>
                      </a:pPr>
                      <a:t>[ЗНАЧЕННЯ]</a:t>
                    </a:fld>
                    <a:endParaRPr lang="uk-U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419811320754716E-2"/>
                      <c:h val="9.992282305445271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06F-4248-A106-05E4F2C139A4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5FC48108-1355-4A47-9D41-4E4CD673CC72}" type="VALUE">
                      <a:rPr lang="en-US" sz="1800"/>
                      <a:pPr/>
                      <a:t>[ЗНАЧЕННЯ]</a:t>
                    </a:fld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1E4-4FA6-9B9E-36098338F0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Аркуш1!$A$2:$A$10</c:f>
              <c:strCache>
                <c:ptCount val="9"/>
                <c:pt idx="0">
                  <c:v>Трудова</c:v>
                </c:pt>
                <c:pt idx="1">
                  <c:v>сексуальна</c:v>
                </c:pt>
                <c:pt idx="2">
                  <c:v>жебракування</c:v>
                </c:pt>
                <c:pt idx="3">
                  <c:v>змішана</c:v>
                </c:pt>
                <c:pt idx="4">
                  <c:v>вилучення органів</c:v>
                </c:pt>
                <c:pt idx="5">
                  <c:v>продаж дитини</c:v>
                </c:pt>
                <c:pt idx="6">
                  <c:v>сурогатне материнство</c:v>
                </c:pt>
                <c:pt idx="7">
                  <c:v>втягнення осіб у злочинну діяльність</c:v>
                </c:pt>
                <c:pt idx="8">
                  <c:v>використання у порнобізнесі</c:v>
                </c:pt>
              </c:strCache>
            </c:strRef>
          </c:cat>
          <c:val>
            <c:numRef>
              <c:f>Аркуш1!$B$2:$B$10</c:f>
              <c:numCache>
                <c:formatCode>General</c:formatCode>
                <c:ptCount val="9"/>
                <c:pt idx="0">
                  <c:v>391</c:v>
                </c:pt>
                <c:pt idx="1">
                  <c:v>194</c:v>
                </c:pt>
                <c:pt idx="2">
                  <c:v>56</c:v>
                </c:pt>
                <c:pt idx="3">
                  <c:v>8</c:v>
                </c:pt>
                <c:pt idx="4">
                  <c:v>10</c:v>
                </c:pt>
                <c:pt idx="5">
                  <c:v>14</c:v>
                </c:pt>
                <c:pt idx="6">
                  <c:v>1</c:v>
                </c:pt>
                <c:pt idx="7">
                  <c:v>55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F-4248-A106-05E4F2C13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046297751299801"/>
          <c:y val="0.13334874507617481"/>
          <c:w val="0.30822123889164171"/>
          <c:h val="0.860611120932319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02E82-CE8A-494C-A72E-A0D30FBD7A7C}" type="datetimeFigureOut">
              <a:rPr lang="uk-UA" smtClean="0"/>
              <a:t>28.02.2019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FE39D-D4B5-4ABD-93C7-361AAEBEF6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7695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F5E0B-A117-4112-A4A9-487D4D43D6B6}" type="datetimeFigureOut">
              <a:rPr lang="uk-UA"/>
              <a:pPr>
                <a:defRPr/>
              </a:pPr>
              <a:t>28.02.2019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4E55C-8CBD-4779-849C-41A46F4BD0A6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793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17E33-B32B-46B0-8328-A5A1F090C85C}" type="datetimeFigureOut">
              <a:rPr lang="uk-UA"/>
              <a:pPr>
                <a:defRPr/>
              </a:pPr>
              <a:t>28.02.2019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EFDDC-C79A-4F8C-80B5-6F34E8F2ADE6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20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AD48E-FAD2-412B-815C-B7F76E5E47FB}" type="datetimeFigureOut">
              <a:rPr lang="uk-UA"/>
              <a:pPr>
                <a:defRPr/>
              </a:pPr>
              <a:t>28.02.2019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E75EC-486D-4684-ADA5-CF70C0EED67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9873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97600" y="1600201"/>
            <a:ext cx="5384800" cy="4525963"/>
          </a:xfrm>
        </p:spPr>
        <p:txBody>
          <a:bodyPr rtlCol="0">
            <a:normAutofit/>
          </a:bodyPr>
          <a:lstStyle/>
          <a:p>
            <a:pPr lvl="0"/>
            <a:r>
              <a:rPr lang="uk-UA" noProof="0" smtClean="0"/>
              <a:t>Вставлення діаграми</a:t>
            </a:r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07AE-7E88-45AB-9294-06F1E669A2A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17994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EDD3-B932-4F6D-9A56-F078E27BA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1666BE-8D62-4282-8209-87D9535A8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55257-F3E9-47CF-A00D-85ABB0DB4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E4FCA-304A-4EB8-9601-965EDD8A2C5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53E5B-94EA-4991-967A-E08489211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7C5C4-2A47-415F-880F-FD0611C6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BEB80-2853-4607-8B4D-7730EF09E4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774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4A3FD-432C-45FC-AE64-D4E66EE54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C9770-2BE5-48FB-8A58-B3B5BECDE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23868-4C19-4AB8-9E4E-AE0E8AE7A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E4FCA-304A-4EB8-9601-965EDD8A2C5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27F42-38DB-4A32-8C3A-F00C5467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1CD84-A446-47F0-BC9D-01BAF8D0F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BEB80-2853-4607-8B4D-7730EF09E4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472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F493-B782-4737-A47E-E3875C147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BC63B-F2A5-433E-BB22-53EA4E42A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DF7FC-0CD5-4A17-B4F4-2CF0E7F28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E4FCA-304A-4EB8-9601-965EDD8A2C5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D77DF-1B1E-402D-A5A6-432070FE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8BA23-2863-4BC5-A97F-000E36F88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BEB80-2853-4607-8B4D-7730EF09E4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047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F4CCA-DF61-4E69-A535-24AB260E5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72B89-9372-42D7-94EC-7D9AB5A3E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D3442-B7AB-43DD-8F98-89A5546FB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F82F7-F575-4DE1-A2E4-B9181A082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E4FCA-304A-4EB8-9601-965EDD8A2C5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5E495-0A75-4A5B-A8EE-01BA24EF6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3387E-0F6B-402F-BA6E-28BEB62B5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BEB80-2853-4607-8B4D-7730EF09E4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14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D68BC-5E05-448E-8E99-F8B814B2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D30EE-D5A0-477A-A208-674E93735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69DCD-44EC-47D3-AA20-A263DFC97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9271D4-DDD8-4602-A3DF-0D278E3F04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A9087-FF58-4BB1-922B-870F3CA94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BD9AA1-9230-45F1-9E9A-47F99267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E4FCA-304A-4EB8-9601-965EDD8A2C5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B9888-BCB7-456C-9ED3-BFF811AAA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0241AC-8597-4E82-B47A-C2CD6BF3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BEB80-2853-4607-8B4D-7730EF09E4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764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DB909-50F5-43B3-83F3-54C362217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389BFB-1C77-4859-A231-26C91A942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E4FCA-304A-4EB8-9601-965EDD8A2C5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6D364-4C50-46BE-8F6C-7B4EE6D5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718649-308C-490E-BEB6-33643BD68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BEB80-2853-4607-8B4D-7730EF09E4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119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ABEEAA-8DCB-4960-A500-8C6607354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E4FCA-304A-4EB8-9601-965EDD8A2C5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FDF35A-5CE8-402D-8E7B-CBACA2FC2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5F4DA-A900-466D-8C21-D1B55141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BEB80-2853-4607-8B4D-7730EF09E4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61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2D18B-A51D-414C-8312-D8F9AFF981BF}" type="datetimeFigureOut">
              <a:rPr lang="uk-UA"/>
              <a:pPr>
                <a:defRPr/>
              </a:pPr>
              <a:t>28.02.2019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2E5C4-DF1A-428E-8D4B-4A284AC92076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6840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F2B99-B6EA-4CB3-BBC5-1C4FF1EFB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679F0-2145-4767-ADCD-90ED7B18C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113AD-2612-4CDF-B559-3C9015D5A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39F1D-FD11-4D78-94B2-90DD2250E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E4FCA-304A-4EB8-9601-965EDD8A2C5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303158-312A-4F59-AF70-731252356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7D128-DCB4-4C4A-8F75-B8221DE97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BEB80-2853-4607-8B4D-7730EF09E4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936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CD0C8-2326-4F5D-92B5-CA718BFCB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BE2E55-19E8-4B38-A955-329620359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760D0-E8B4-4A78-9A92-D647A077A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6F5DB-380C-4276-B945-95AAD9C7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E4FCA-304A-4EB8-9601-965EDD8A2C5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E7C9B-E630-4BBB-A2D5-8CDA07A05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5BBC2-A232-4A68-8B66-DC1AB9558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BEB80-2853-4607-8B4D-7730EF09E4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896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E877A-5B40-41E4-B7AA-B36E6184D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AC0C0-4B53-4BBF-A965-8ADBCBA8E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93477-D92A-4EE4-BAFE-BBD001D66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E4FCA-304A-4EB8-9601-965EDD8A2C5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7F808-7F59-49B7-BC69-02C373985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E26D0-3D46-4C05-84B5-C2575CF5A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BEB80-2853-4607-8B4D-7730EF09E4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839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959B89-00F9-4DDF-91AB-14E615B464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CD5B62-1B8A-464F-A225-20C573F36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93101-73BB-4858-A3D1-13521FA29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E4FCA-304A-4EB8-9601-965EDD8A2C5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19D5A-E207-45B3-8AF6-92A1C23BB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31913-ECA7-42A7-BB2D-D2F678F4D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BEB80-2853-4607-8B4D-7730EF09E4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45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B0C08-E586-4316-BAE1-7E83185A7C0D}" type="datetimeFigureOut">
              <a:rPr lang="uk-UA"/>
              <a:pPr>
                <a:defRPr/>
              </a:pPr>
              <a:t>28.02.2019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08A44-0BCE-4FA0-97BD-2A0B833C666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679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CB322-BBFA-438E-BD74-586FA8AF686C}" type="datetimeFigureOut">
              <a:rPr lang="uk-UA"/>
              <a:pPr>
                <a:defRPr/>
              </a:pPr>
              <a:t>28.02.2019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98114-DE40-4EC5-8FBB-14339F03C20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225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DD741-22F0-4872-8BA0-B67C74A14C7C}" type="datetimeFigureOut">
              <a:rPr lang="uk-UA"/>
              <a:pPr>
                <a:defRPr/>
              </a:pPr>
              <a:t>28.02.2019</a:t>
            </a:fld>
            <a:endParaRPr lang="uk-UA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618D3-0208-460E-AE19-90B1547315E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95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322DC-5372-493E-BADF-A7C032EA102A}" type="datetimeFigureOut">
              <a:rPr lang="uk-UA"/>
              <a:pPr>
                <a:defRPr/>
              </a:pPr>
              <a:t>28.02.2019</a:t>
            </a:fld>
            <a:endParaRPr lang="uk-UA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6E4DD-1B8E-47B4-B084-5F74FAE4B17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05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22-47ED-4F9C-8DA7-B176FB08CC50}" type="datetimeFigureOut">
              <a:rPr lang="uk-UA"/>
              <a:pPr>
                <a:defRPr/>
              </a:pPr>
              <a:t>28.02.2019</a:t>
            </a:fld>
            <a:endParaRPr lang="uk-UA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D5A0C-3B7B-46AD-82A0-08F8391B98B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872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DFF6A-2F71-44F9-A7E4-48BA6A57FC7A}" type="datetimeFigureOut">
              <a:rPr lang="uk-UA"/>
              <a:pPr>
                <a:defRPr/>
              </a:pPr>
              <a:t>28.02.2019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D0711-CF85-4CDE-9610-2CFF7FE55E1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979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8B585-392A-4759-8E78-80674596373E}" type="datetimeFigureOut">
              <a:rPr lang="uk-UA"/>
              <a:pPr>
                <a:defRPr/>
              </a:pPr>
              <a:t>28.02.2019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D9503-4D2C-4136-95BC-ABCACC57DE9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775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Редагувати стиль зразка тексту</a:t>
            </a:r>
          </a:p>
          <a:p>
            <a:pPr lvl="1"/>
            <a:r>
              <a:rPr lang="uk-UA" altLang="uk-UA" smtClean="0"/>
              <a:t>Другий рівень</a:t>
            </a:r>
          </a:p>
          <a:p>
            <a:pPr lvl="2"/>
            <a:r>
              <a:rPr lang="uk-UA" altLang="uk-UA" smtClean="0"/>
              <a:t>Третій рівень</a:t>
            </a:r>
          </a:p>
          <a:p>
            <a:pPr lvl="3"/>
            <a:r>
              <a:rPr lang="uk-UA" altLang="uk-UA" smtClean="0"/>
              <a:t>Четвертий рівень</a:t>
            </a:r>
          </a:p>
          <a:p>
            <a:pPr lvl="4"/>
            <a:r>
              <a:rPr lang="uk-UA" altLang="uk-UA" smtClean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75B986-D839-4092-B0F9-5F238F239A70}" type="datetimeFigureOut">
              <a:rPr lang="uk-UA"/>
              <a:pPr>
                <a:defRPr/>
              </a:pPr>
              <a:t>28.02.2019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9AEC92-3ABA-41A7-ADF3-16B4159773A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99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A4AED6-B9C7-444B-81E0-8E9C446EB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7300D-2206-4D77-AF88-C25D957BD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ED3E2-970E-42E0-B5C7-71B11B37D6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E4FCA-304A-4EB8-9601-965EDD8A2C5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8E7C1-3BFD-42AC-A26E-C57843174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7B5F0-BBA0-4597-BB9C-C6E615BA7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BEB80-2853-4607-8B4D-7730EF09E4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23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державної політики у сфері протидії торгівлі людьми</a:t>
            </a:r>
            <a:endParaRPr lang="uk-UA" sz="3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676400" y="5410200"/>
            <a:ext cx="9144000" cy="1207698"/>
          </a:xfrm>
        </p:spPr>
        <p:txBody>
          <a:bodyPr>
            <a:normAutofit fontScale="85000" lnSpcReduction="20000"/>
          </a:bodyPr>
          <a:lstStyle/>
          <a:p>
            <a:pPr algn="r">
              <a:defRPr/>
            </a:pPr>
            <a:endParaRPr lang="uk-UA" altLang="en-US" kern="0" dirty="0" smtClean="0">
              <a:solidFill>
                <a:srgbClr val="002060"/>
              </a:solidFill>
            </a:endParaRPr>
          </a:p>
          <a:p>
            <a:pPr algn="r">
              <a:defRPr/>
            </a:pPr>
            <a:endParaRPr lang="uk-UA" altLang="en-US" kern="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uk-UA" altLang="en-US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Київ, 2019</a:t>
            </a:r>
            <a:r>
              <a:rPr lang="en-US" altLang="en-US" sz="3200" kern="0" dirty="0">
                <a:solidFill>
                  <a:srgbClr val="002060"/>
                </a:solidFill>
              </a:rPr>
              <a:t/>
            </a:r>
            <a:br>
              <a:rPr lang="en-US" altLang="en-US" sz="3200" kern="0" dirty="0">
                <a:solidFill>
                  <a:srgbClr val="002060"/>
                </a:solidFill>
              </a:rPr>
            </a:br>
            <a:endParaRPr lang="uk-UA" dirty="0"/>
          </a:p>
        </p:txBody>
      </p:sp>
      <p:pic>
        <p:nvPicPr>
          <p:cNvPr id="6" name="Picture 4" descr="gerbu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85738"/>
            <a:ext cx="7016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ідзаголовок 2"/>
          <p:cNvSpPr txBox="1">
            <a:spLocks/>
          </p:cNvSpPr>
          <p:nvPr/>
        </p:nvSpPr>
        <p:spPr>
          <a:xfrm>
            <a:off x="1676400" y="37544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uk-UA" altLang="en-US" kern="0" dirty="0" smtClean="0">
              <a:solidFill>
                <a:srgbClr val="002060"/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uk-UA" altLang="en-US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uk-UA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altLang="en-US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оловний спеціаліст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uk-UA" altLang="en-US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 протидії торгівлі людьми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uk-UA" altLang="en-US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Ілона </a:t>
            </a:r>
            <a:r>
              <a:rPr lang="uk-UA" altLang="en-US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Шклярук</a:t>
            </a:r>
            <a:r>
              <a:rPr lang="en-US" altLang="en-US" sz="3200" b="1" kern="0" dirty="0" smtClean="0"/>
              <a:t/>
            </a:r>
            <a:br>
              <a:rPr lang="en-US" altLang="en-US" sz="3200" b="1" kern="0" dirty="0" smtClean="0"/>
            </a:br>
            <a:endParaRPr lang="uk-UA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180" y="6004486"/>
            <a:ext cx="2072820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2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44600" y="409575"/>
            <a:ext cx="9823450" cy="787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Посилено ідентифікацію осіб, які постраждали від торгівлі людьми</a:t>
            </a:r>
            <a:r>
              <a:rPr lang="uk-UA" altLang="uk-UA" sz="24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uk-UA" altLang="uk-UA" sz="2400" b="1" dirty="0" smtClean="0">
                <a:solidFill>
                  <a:srgbClr val="0070C0"/>
                </a:solidFill>
                <a:latin typeface="+mn-lt"/>
              </a:rPr>
            </a:br>
            <a:endParaRPr lang="uk-UA" altLang="uk-UA" sz="2400" b="1" dirty="0" smtClean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04397164"/>
              </p:ext>
            </p:extLst>
          </p:nvPr>
        </p:nvGraphicFramePr>
        <p:xfrm>
          <a:off x="656431" y="1196975"/>
          <a:ext cx="10524842" cy="5544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316" name="Picture 4" descr="gerbu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47663"/>
            <a:ext cx="60166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7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44600" y="409575"/>
            <a:ext cx="9823450" cy="7874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alt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Посилено ідентифікацію осіб, які постраждали від торгівлі людьми</a:t>
            </a:r>
            <a:r>
              <a:rPr lang="en-US" alt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alt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розрізі статі, 2012-2019 рр.</a:t>
            </a:r>
            <a:r>
              <a:rPr lang="en-US" alt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altLang="uk-UA" sz="24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uk-UA" altLang="uk-UA" sz="2400" b="1" dirty="0" smtClean="0">
                <a:solidFill>
                  <a:srgbClr val="0070C0"/>
                </a:solidFill>
                <a:latin typeface="+mn-lt"/>
              </a:rPr>
            </a:br>
            <a:endParaRPr lang="uk-UA" altLang="uk-UA" sz="2400" b="1" dirty="0" smtClean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3316" name="Picture 4" descr="gerbu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47663"/>
            <a:ext cx="60166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Місце для діаграми 5"/>
          <p:cNvGraphicFramePr>
            <a:graphicFrameLocks noGrp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259939347"/>
              </p:ext>
            </p:extLst>
          </p:nvPr>
        </p:nvGraphicFramePr>
        <p:xfrm>
          <a:off x="355600" y="1513572"/>
          <a:ext cx="5800725" cy="4919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Місце для діаграми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356729"/>
              </p:ext>
            </p:extLst>
          </p:nvPr>
        </p:nvGraphicFramePr>
        <p:xfrm>
          <a:off x="5878286" y="1513572"/>
          <a:ext cx="5916839" cy="4919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994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44600" y="409575"/>
            <a:ext cx="9823450" cy="7874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alt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Посилено ідентифікацію осіб, які постраждали від торгівлі людьми</a:t>
            </a:r>
            <a:r>
              <a:rPr lang="en-US" alt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alt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видами експлуатації, 2012-2019 рр.</a:t>
            </a:r>
            <a:r>
              <a:rPr lang="en-US" alt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altLang="uk-UA" sz="24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uk-UA" altLang="uk-UA" sz="2400" b="1" dirty="0" smtClean="0">
                <a:solidFill>
                  <a:srgbClr val="0070C0"/>
                </a:solidFill>
                <a:latin typeface="+mn-lt"/>
              </a:rPr>
            </a:br>
            <a:endParaRPr lang="uk-UA" altLang="uk-UA" sz="2400" b="1" dirty="0" smtClean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3316" name="Picture 4" descr="gerbu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47663"/>
            <a:ext cx="60166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Місце для діаграми 5"/>
          <p:cNvGraphicFramePr>
            <a:graphicFrameLocks noGrp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1929624813"/>
              </p:ext>
            </p:extLst>
          </p:nvPr>
        </p:nvGraphicFramePr>
        <p:xfrm>
          <a:off x="771524" y="924025"/>
          <a:ext cx="10296526" cy="551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14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0962" y="293688"/>
            <a:ext cx="8072171" cy="9575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 </a:t>
            </a:r>
            <a:r>
              <a:rPr lang="uk-UA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 громадян України, іноземців та осіб без громадянства (2012-2019 рр.)</a:t>
            </a:r>
            <a:endParaRPr lang="uk-UA" sz="2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4" descr="gerbu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00025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Місце для вмісту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803118"/>
              </p:ext>
            </p:extLst>
          </p:nvPr>
        </p:nvGraphicFramePr>
        <p:xfrm>
          <a:off x="1745598" y="1251275"/>
          <a:ext cx="3476473" cy="54840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8623">
                  <a:extLst>
                    <a:ext uri="{9D8B030D-6E8A-4147-A177-3AD203B41FA5}">
                      <a16:colId xmlns:a16="http://schemas.microsoft.com/office/drawing/2014/main" val="3360453299"/>
                    </a:ext>
                  </a:extLst>
                </a:gridCol>
                <a:gridCol w="1777850">
                  <a:extLst>
                    <a:ext uri="{9D8B030D-6E8A-4147-A177-3AD203B41FA5}">
                      <a16:colId xmlns:a16="http://schemas.microsoft.com/office/drawing/2014/main" val="2084634819"/>
                    </a:ext>
                  </a:extLst>
                </a:gridCol>
              </a:tblGrid>
              <a:tr h="469513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Країна призначення</a:t>
                      </a:r>
                      <a:endParaRPr lang="uk-UA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Кіл-</a:t>
                      </a:r>
                      <a:r>
                        <a:rPr lang="uk-UA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сть</a:t>
                      </a:r>
                      <a:r>
                        <a:rPr lang="uk-UA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5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постраждалих </a:t>
                      </a:r>
                      <a:r>
                        <a:rPr lang="uk-UA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осіб</a:t>
                      </a:r>
                      <a:endParaRPr lang="uk-UA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extLst>
                  <a:ext uri="{0D108BD9-81ED-4DB2-BD59-A6C34878D82A}">
                    <a16:rowId xmlns:a16="http://schemas.microsoft.com/office/drawing/2014/main" val="554901206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Росія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en-US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extLst>
                  <a:ext uri="{0D108BD9-81ED-4DB2-BD59-A6C34878D82A}">
                    <a16:rowId xmlns:a16="http://schemas.microsoft.com/office/drawing/2014/main" val="805916416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Україна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extLst>
                  <a:ext uri="{0D108BD9-81ED-4DB2-BD59-A6C34878D82A}">
                    <a16:rowId xmlns:a16="http://schemas.microsoft.com/office/drawing/2014/main" val="2058444314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Польща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extLst>
                  <a:ext uri="{0D108BD9-81ED-4DB2-BD59-A6C34878D82A}">
                    <a16:rowId xmlns:a16="http://schemas.microsoft.com/office/drawing/2014/main" val="158911741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Туреччина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extLst>
                  <a:ext uri="{0D108BD9-81ED-4DB2-BD59-A6C34878D82A}">
                    <a16:rowId xmlns:a16="http://schemas.microsoft.com/office/drawing/2014/main" val="2279721976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Німеччина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extLst>
                  <a:ext uri="{0D108BD9-81ED-4DB2-BD59-A6C34878D82A}">
                    <a16:rowId xmlns:a16="http://schemas.microsoft.com/office/drawing/2014/main" val="343198665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Казахстан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extLst>
                  <a:ext uri="{0D108BD9-81ED-4DB2-BD59-A6C34878D82A}">
                    <a16:rowId xmlns:a16="http://schemas.microsoft.com/office/drawing/2014/main" val="1505846358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ОАЕ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extLst>
                  <a:ext uri="{0D108BD9-81ED-4DB2-BD59-A6C34878D82A}">
                    <a16:rowId xmlns:a16="http://schemas.microsoft.com/office/drawing/2014/main" val="2716926049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Білорусь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extLst>
                  <a:ext uri="{0D108BD9-81ED-4DB2-BD59-A6C34878D82A}">
                    <a16:rowId xmlns:a16="http://schemas.microsoft.com/office/drawing/2014/main" val="1365979872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Чеська Республіка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extLst>
                  <a:ext uri="{0D108BD9-81ED-4DB2-BD59-A6C34878D82A}">
                    <a16:rowId xmlns:a16="http://schemas.microsoft.com/office/drawing/2014/main" val="1222292735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Італія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extLst>
                  <a:ext uri="{0D108BD9-81ED-4DB2-BD59-A6C34878D82A}">
                    <a16:rowId xmlns:a16="http://schemas.microsoft.com/office/drawing/2014/main" val="2687464935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Ізраїль</a:t>
                      </a:r>
                      <a:endParaRPr lang="uk-UA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extLst>
                  <a:ext uri="{0D108BD9-81ED-4DB2-BD59-A6C34878D82A}">
                    <a16:rowId xmlns:a16="http://schemas.microsoft.com/office/drawing/2014/main" val="2071639456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uk-UA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extLst>
                  <a:ext uri="{0D108BD9-81ED-4DB2-BD59-A6C34878D82A}">
                    <a16:rowId xmlns:a16="http://schemas.microsoft.com/office/drawing/2014/main" val="1085793864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Іспанія </a:t>
                      </a:r>
                      <a:endParaRPr lang="uk-UA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extLst>
                  <a:ext uri="{0D108BD9-81ED-4DB2-BD59-A6C34878D82A}">
                    <a16:rowId xmlns:a16="http://schemas.microsoft.com/office/drawing/2014/main" val="3491604412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Фінляндія</a:t>
                      </a:r>
                      <a:endParaRPr lang="uk-UA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extLst>
                  <a:ext uri="{0D108BD9-81ED-4DB2-BD59-A6C34878D82A}">
                    <a16:rowId xmlns:a16="http://schemas.microsoft.com/office/drawing/2014/main" val="1995328068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Греція</a:t>
                      </a:r>
                      <a:endParaRPr lang="uk-UA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extLst>
                  <a:ext uri="{0D108BD9-81ED-4DB2-BD59-A6C34878D82A}">
                    <a16:rowId xmlns:a16="http://schemas.microsoft.com/office/drawing/2014/main" val="2803857801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Азербайджан</a:t>
                      </a:r>
                      <a:endParaRPr lang="uk-UA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extLst>
                  <a:ext uri="{0D108BD9-81ED-4DB2-BD59-A6C34878D82A}">
                    <a16:rowId xmlns:a16="http://schemas.microsoft.com/office/drawing/2014/main" val="2079795681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Грузія (Абхазія)</a:t>
                      </a:r>
                      <a:endParaRPr lang="uk-UA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extLst>
                  <a:ext uri="{0D108BD9-81ED-4DB2-BD59-A6C34878D82A}">
                    <a16:rowId xmlns:a16="http://schemas.microsoft.com/office/drawing/2014/main" val="2923275329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Словаччина</a:t>
                      </a:r>
                      <a:endParaRPr lang="uk-UA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extLst>
                  <a:ext uri="{0D108BD9-81ED-4DB2-BD59-A6C34878D82A}">
                    <a16:rowId xmlns:a16="http://schemas.microsoft.com/office/drawing/2014/main" val="2350272081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Молдова</a:t>
                      </a:r>
                      <a:endParaRPr lang="uk-UA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extLst>
                  <a:ext uri="{0D108BD9-81ED-4DB2-BD59-A6C34878D82A}">
                    <a16:rowId xmlns:a16="http://schemas.microsoft.com/office/drawing/2014/main" val="829475760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Великобританія</a:t>
                      </a:r>
                      <a:endParaRPr lang="uk-UA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extLst>
                  <a:ext uri="{0D108BD9-81ED-4DB2-BD59-A6C34878D82A}">
                    <a16:rowId xmlns:a16="http://schemas.microsoft.com/office/drawing/2014/main" val="1049383632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Литва</a:t>
                      </a:r>
                      <a:endParaRPr lang="uk-UA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4" marR="7984" marT="7984" marB="0" anchor="b"/>
                </a:tc>
                <a:extLst>
                  <a:ext uri="{0D108BD9-81ED-4DB2-BD59-A6C34878D82A}">
                    <a16:rowId xmlns:a16="http://schemas.microsoft.com/office/drawing/2014/main" val="4019892456"/>
                  </a:ext>
                </a:extLst>
              </a:tr>
            </a:tbl>
          </a:graphicData>
        </a:graphic>
      </p:graphicFrame>
      <p:graphicFrame>
        <p:nvGraphicFramePr>
          <p:cNvPr id="11" name="Таблиця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323721"/>
              </p:ext>
            </p:extLst>
          </p:nvPr>
        </p:nvGraphicFramePr>
        <p:xfrm>
          <a:off x="6127557" y="1275953"/>
          <a:ext cx="3670326" cy="545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7032">
                  <a:extLst>
                    <a:ext uri="{9D8B030D-6E8A-4147-A177-3AD203B41FA5}">
                      <a16:colId xmlns:a16="http://schemas.microsoft.com/office/drawing/2014/main" val="59271316"/>
                    </a:ext>
                  </a:extLst>
                </a:gridCol>
                <a:gridCol w="1953294">
                  <a:extLst>
                    <a:ext uri="{9D8B030D-6E8A-4147-A177-3AD203B41FA5}">
                      <a16:colId xmlns:a16="http://schemas.microsoft.com/office/drawing/2014/main" val="403770715"/>
                    </a:ext>
                  </a:extLst>
                </a:gridCol>
              </a:tblGrid>
              <a:tr h="18321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Країна призначення</a:t>
                      </a:r>
                      <a:endParaRPr lang="uk-UA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Кіл-</a:t>
                      </a:r>
                      <a:r>
                        <a:rPr lang="uk-UA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сть</a:t>
                      </a:r>
                      <a:r>
                        <a:rPr lang="uk-UA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5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постраждалих </a:t>
                      </a:r>
                      <a:r>
                        <a:rPr lang="uk-UA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осіб</a:t>
                      </a:r>
                      <a:endParaRPr lang="uk-UA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4053677143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Швеція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1507017684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Кіпр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4245998099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Бразилія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3286733251"/>
                  </a:ext>
                </a:extLst>
              </a:tr>
              <a:tr h="16039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Таїланд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2610041157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Данія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2622509423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Шрі-Ланка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3801932671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Вірменія</a:t>
                      </a:r>
                      <a:endParaRPr lang="uk-UA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3610821781"/>
                  </a:ext>
                </a:extLst>
              </a:tr>
              <a:tr h="18321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Франція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1022797222"/>
                  </a:ext>
                </a:extLst>
              </a:tr>
              <a:tr h="19295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Сербія</a:t>
                      </a:r>
                      <a:endParaRPr lang="uk-UA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3317992736"/>
                  </a:ext>
                </a:extLst>
              </a:tr>
              <a:tr h="18321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Еквадор</a:t>
                      </a:r>
                      <a:endParaRPr lang="uk-UA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3280308389"/>
                  </a:ext>
                </a:extLst>
              </a:tr>
              <a:tr h="18321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Нідерланди</a:t>
                      </a:r>
                      <a:endParaRPr lang="uk-UA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364694155"/>
                  </a:ext>
                </a:extLst>
              </a:tr>
              <a:tr h="18321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Індія</a:t>
                      </a:r>
                      <a:endParaRPr lang="uk-UA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180572707"/>
                  </a:ext>
                </a:extLst>
              </a:tr>
              <a:tr h="18321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Югославія</a:t>
                      </a:r>
                      <a:endParaRPr lang="uk-UA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3554733269"/>
                  </a:ext>
                </a:extLst>
              </a:tr>
              <a:tr h="18321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Ліван</a:t>
                      </a:r>
                      <a:endParaRPr lang="uk-UA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7267221"/>
                  </a:ext>
                </a:extLst>
              </a:tr>
              <a:tr h="18321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Гана</a:t>
                      </a:r>
                      <a:endParaRPr lang="uk-UA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964792395"/>
                  </a:ext>
                </a:extLst>
              </a:tr>
              <a:tr h="18321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Йорданія </a:t>
                      </a:r>
                      <a:endParaRPr lang="uk-UA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1507100071"/>
                  </a:ext>
                </a:extLst>
              </a:tr>
              <a:tr h="18321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Австрія</a:t>
                      </a:r>
                      <a:endParaRPr lang="uk-UA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1238814426"/>
                  </a:ext>
                </a:extLst>
              </a:tr>
              <a:tr h="18321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Бельгія</a:t>
                      </a:r>
                      <a:endParaRPr lang="uk-UA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4281142667"/>
                  </a:ext>
                </a:extLst>
              </a:tr>
              <a:tr h="18321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Португалія</a:t>
                      </a:r>
                      <a:endParaRPr lang="uk-UA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447383491"/>
                  </a:ext>
                </a:extLst>
              </a:tr>
              <a:tr h="18321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Естонія</a:t>
                      </a:r>
                      <a:endParaRPr lang="uk-UA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4135527850"/>
                  </a:ext>
                </a:extLst>
              </a:tr>
              <a:tr h="18321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Словенія</a:t>
                      </a:r>
                      <a:endParaRPr lang="uk-UA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2224164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03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273096" y="82751"/>
            <a:ext cx="10439429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досягнення Уряду України у сфері протидії торгівлі людьми протягом 2018 року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85058" y="654251"/>
            <a:ext cx="11340646" cy="5905098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2018 році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Мінсоцполітики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 статус особи, яка постраждала від торгівлі людьми,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221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громадянину,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на 12% перевищує показник  2017 року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 осіб)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у 2 рази перевищує показник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(110 осіб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uk-UA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посилено </a:t>
            </a:r>
            <a:r>
              <a:rPr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координацію міністерств і відомств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щодо протидії торгівлі </a:t>
            </a:r>
            <a:r>
              <a:rPr lang="uk-UA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людьми;</a:t>
            </a:r>
            <a:endParaRPr lang="en-US" alt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засідань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міжвідомчої робочої групи з протидії торгівлі людьми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діє при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Мінсоцполітики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24.07.2018 проведено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 Міжвідомчої ради з питань сім’ї, гендерної рівності, демографічного розвитку, запобігання насильству в сім’ї та протидії торгівлі людьми.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Основною темою засідання стали питання протидії торгівлі людьми з метою трудової експлуатації та втягнення у незаконну діяльність, захист прав осіб, які постраждали від торгівлі людьми та яких було ув’язнено за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кордоном</a:t>
            </a:r>
          </a:p>
          <a:p>
            <a:pPr algn="just" fontAlgn="auto">
              <a:spcAft>
                <a:spcPts val="0"/>
              </a:spcAft>
              <a:defRPr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gerbu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355600"/>
            <a:ext cx="5302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ÐÐ°ÑÑÐ¸Ð½ÐºÐ¸ Ð¿Ð¾ Ð·Ð°Ð¿ÑÐ¾ÑÑ Ð³ÑÐ°ÑÑÐºÐ° ÑÑÐ¾Ð´Ð¸ ÑÑÐ¿ÑÑ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243" y="5339750"/>
            <a:ext cx="2024332" cy="151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1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249363" y="247650"/>
            <a:ext cx="10439429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досягнення Уряду України у сфері протидії торгівлі людьми протягом 2018 року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83029" y="819150"/>
            <a:ext cx="11636828" cy="6226543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червні 2018 року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Державним Департаментом США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було оприлюднено Доповідь щодо боротьби з торгівлею людьми, згідно якої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 другий рік поспіль залишено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Другій групі;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навчання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працівників дипломатичної служби, які готуються до роботи в закордонних дипломатичних установах України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(22.03.2018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інспекторів з питань праці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(01-02.10.2018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працівників Міжнародного аеропорту Київ (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03-06.12.2018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 fontAlgn="auto">
              <a:spcAft>
                <a:spcPts val="0"/>
              </a:spcAft>
              <a:defRPr/>
            </a:pP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30.05.2018, 15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−16.11.2018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сесію стратегічного планування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протидії торгівлі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людьми;</a:t>
            </a:r>
          </a:p>
          <a:p>
            <a:pPr algn="just" fontAlgn="auto">
              <a:spcAft>
                <a:spcPts val="0"/>
              </a:spcAft>
              <a:defRPr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роведено моніторингові візити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Черкаської, Полтавської та Чернігівської областей;</a:t>
            </a:r>
          </a:p>
          <a:p>
            <a:pPr algn="just" fontAlgn="auto">
              <a:spcAft>
                <a:spcPts val="0"/>
              </a:spcAft>
              <a:defRPr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підготовлено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 доповідь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стан реалізації державної політики у сфері протидії торгівлі людьми за підсумками 2017-І півріччя 2018 рр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algn="just" fontAlgn="auto">
              <a:spcAft>
                <a:spcPts val="0"/>
              </a:spcAft>
              <a:defRPr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иготовлено 5 соціальних відеороликів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протидії торгівлі людьми.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gerbu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355600"/>
            <a:ext cx="5302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342" y="5647700"/>
            <a:ext cx="1815449" cy="1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16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249363" y="247650"/>
            <a:ext cx="10439429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досягнення Уряду України у сфері протидії торгівлі людьми протягом 2018 року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62038" y="952901"/>
            <a:ext cx="10485437" cy="5232651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endParaRPr lang="uk-U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542925" algn="just">
              <a:buNone/>
            </a:pP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З 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належного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людьми,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створено державну установу </a:t>
            </a:r>
            <a:r>
              <a:rPr lang="uk-UA" alt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</a:t>
            </a:r>
            <a:r>
              <a:rPr lang="uk-UA" alt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-центр Міністерства соціальної політики України з питань протидії торгівлі людьми, запобігання та протидії домашньому насильству, насильству за ознакою статі та насильству стосовно дітей </a:t>
            </a:r>
            <a:r>
              <a:rPr lang="uk-UA" alt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</a:t>
            </a:r>
            <a:r>
              <a:rPr lang="uk-UA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Мінсоцполітики</a:t>
            </a:r>
            <a:r>
              <a:rPr lang="uk-UA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11.12.2018 № 1852, </a:t>
            </a:r>
            <a:r>
              <a:rPr lang="uk-UA" alt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зареєстрований в Мін</a:t>
            </a:r>
            <a:r>
              <a:rPr lang="en-US" alt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uk-UA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юсті</a:t>
            </a:r>
            <a:r>
              <a:rPr lang="uk-UA" alt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22.12.2018 за № 4058/5)</a:t>
            </a:r>
          </a:p>
          <a:p>
            <a:pPr marL="542925" indent="-542925" algn="just">
              <a:buNone/>
            </a:pPr>
            <a:endParaRPr lang="uk-UA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542925">
              <a:buNone/>
            </a:pP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Кол-центру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прийматимуться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скороченими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телефонними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номерами: </a:t>
            </a:r>
          </a:p>
          <a:p>
            <a:pPr marL="542925" indent="-542925">
              <a:buNone/>
            </a:pPr>
            <a:r>
              <a:rPr lang="ru-RU" alt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1578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</a:t>
            </a:r>
          </a:p>
          <a:p>
            <a:pPr marL="542925" indent="-542925">
              <a:buNone/>
            </a:pPr>
            <a:r>
              <a:rPr lang="ru-RU" alt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1588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endParaRPr lang="ru-RU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uk-U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gerbu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355600"/>
            <a:ext cx="5302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ÐÐ°ÑÑÐ¸Ð½ÐºÐ¸ Ð¿Ð¾ Ð·Ð°Ð¿ÑÐ¾ÑÑ ÐºÐ¾Ð»Ð» ÑÐµÐ½ÑÑ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134" y="5119065"/>
            <a:ext cx="2335305" cy="157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2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249363" y="247650"/>
            <a:ext cx="10439429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досягнення Уряду України у сфері протидії торгівлі людьми протягом 2018 року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62038" y="952901"/>
            <a:ext cx="10485437" cy="5232651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endParaRPr lang="uk-U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Розроблено </a:t>
            </a:r>
            <a:r>
              <a:rPr lang="uk-UA" alt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постанови КМУ </a:t>
            </a:r>
            <a:r>
              <a:rPr lang="uk-UA" alt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надання послуг особам, які постраждали  від торгівлі людьми, домашнього насильства, насильства за ознакою статі та насильства стосовно дітей</a:t>
            </a:r>
            <a:r>
              <a:rPr lang="uk-UA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державного реабілітаційного центру для осіб, які постраждали від торгівлі людьми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gerbu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355600"/>
            <a:ext cx="5302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164" y="3751619"/>
            <a:ext cx="2910201" cy="29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956" y="3751619"/>
            <a:ext cx="2651326" cy="29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249363" y="247650"/>
            <a:ext cx="10439429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досягнення Уряду України у сфері протидії торгівлі людьми протягом 2018 року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62038" y="952901"/>
            <a:ext cx="10485437" cy="5232651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endParaRPr lang="uk-U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Міністерством разом із Представництвом МОМ в Україні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 електронний курс із протидії торгівлі людьми для навчання посадових осіб, які відповідають за проведення процедури встановлення статусу особи, яка постраждала від торгівлі людьми</a:t>
            </a:r>
          </a:p>
          <a:p>
            <a:pPr marL="0" indent="0" algn="just">
              <a:buNone/>
            </a:pPr>
            <a:r>
              <a:rPr lang="uk-UA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приведення до єдиного стандарту надання освітньої послуги щодо навчання спеціалістів в рамках поширення Національного механізму взаємодії суб’єктів, які здійснюють заходи у сфері протидії торгівлі людьми в Україні, через створення уніфікованого учбового матеріалу для кінцевих користувачів, а також методичного інструментарію для тренерів. </a:t>
            </a:r>
          </a:p>
          <a:p>
            <a:pPr algn="just" fontAlgn="auto">
              <a:spcAft>
                <a:spcPts val="0"/>
              </a:spcAft>
              <a:defRPr/>
            </a:pPr>
            <a:endParaRPr lang="uk-U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gerbu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355600"/>
            <a:ext cx="5302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135" y="3864725"/>
            <a:ext cx="5491658" cy="209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249364" y="247650"/>
            <a:ext cx="858475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досягнення Уряду України у сфері протидії торгівлі людьми протягом 2018 року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62039" y="952901"/>
            <a:ext cx="8043460" cy="5232651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endParaRPr lang="uk-U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2018 року проведено ряд інформаційних кампаній з метою відзначення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 дня захисту дітей;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Всесвітнього дня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 торгівлі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людьми (30 липня);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 дня протидії торгівлі людьми (18 жовтня);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днів проти насильства (25 листопада – 10 грудня)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 дня боротьби за скасування рабства (02 грудня)</a:t>
            </a:r>
          </a:p>
          <a:p>
            <a:pPr algn="just" fontAlgn="auto">
              <a:spcAft>
                <a:spcPts val="0"/>
              </a:spcAft>
              <a:defRPr/>
            </a:pP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uk-U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gerbu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355600"/>
            <a:ext cx="5302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414" y="4077758"/>
            <a:ext cx="4173636" cy="2782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04" y="4104290"/>
            <a:ext cx="4195424" cy="2786513"/>
          </a:xfrm>
          <a:prstGeom prst="rect">
            <a:avLst/>
          </a:prstGeom>
        </p:spPr>
      </p:pic>
      <p:pic>
        <p:nvPicPr>
          <p:cNvPr id="13316" name="Picture 4" descr="ÐÐ°ÑÑÐ¸Ð½ÐºÐ¸ Ð¿Ð¾ Ð·Ð°Ð¿ÑÐ¾ÑÑ ÑÐ½ÑÑÐ°Ð»ÑÑÑÑ Ð½ÐµÐ±ÐµÐ·Ð¿ÐµÐºÑ Ð²Ð¸Ð´Ð½Ð¾ Ð½Ðµ Ð¾Ð´ÑÐ°Ð·Ñ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063" y="819150"/>
            <a:ext cx="2112712" cy="316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90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52755" y="188913"/>
            <a:ext cx="884537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Нормативно – правові акти у сфері протидії торгівлі людьми</a:t>
            </a:r>
          </a:p>
        </p:txBody>
      </p:sp>
      <p:sp>
        <p:nvSpPr>
          <p:cNvPr id="9219" name="Rounded Rectangle 20"/>
          <p:cNvSpPr>
            <a:spLocks noChangeArrowheads="1"/>
          </p:cNvSpPr>
          <p:nvPr/>
        </p:nvSpPr>
        <p:spPr bwMode="auto">
          <a:xfrm>
            <a:off x="5022850" y="2262188"/>
            <a:ext cx="2225675" cy="15843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4991" cmpd="dbl" algn="ctr">
            <a:solidFill>
              <a:srgbClr val="D9D9D9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“Про протидію торгівлі людьми” </a:t>
            </a:r>
            <a:endParaRPr lang="uk-UA" altLang="uk-UA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757363" y="2284413"/>
            <a:ext cx="2790825" cy="1079500"/>
          </a:xfrm>
          <a:prstGeom prst="roundRect">
            <a:avLst/>
          </a:prstGeom>
          <a:solidFill>
            <a:srgbClr val="6DAFF7"/>
          </a:solidFill>
          <a:ln cmpd="dbl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 соціальна програма </a:t>
            </a:r>
            <a:r>
              <a:rPr lang="uk-UA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 торгівлі людьми на період до 2020 року (постанова КМУ від 24.02.2016 № 111)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594600" y="5373688"/>
            <a:ext cx="2846388" cy="1192212"/>
          </a:xfrm>
          <a:prstGeom prst="roundRect">
            <a:avLst/>
          </a:prstGeom>
          <a:solidFill>
            <a:srgbClr val="6DAFF7"/>
          </a:solidFill>
          <a:ln cmpd="dbl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 надання послуг </a:t>
            </a:r>
            <a:r>
              <a:rPr lang="uk-UA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особам, які постраждали від торгівлі людьми (наказ </a:t>
            </a:r>
            <a:r>
              <a:rPr lang="uk-UA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Мінсоцполітики</a:t>
            </a:r>
            <a:r>
              <a:rPr lang="uk-UA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 30.07.2013 </a:t>
            </a:r>
            <a:r>
              <a:rPr lang="en-US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uk-UA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458)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535863" y="3716338"/>
            <a:ext cx="2862262" cy="1317625"/>
          </a:xfrm>
          <a:prstGeom prst="roundRect">
            <a:avLst/>
          </a:prstGeom>
          <a:solidFill>
            <a:srgbClr val="6DAFF7"/>
          </a:solidFill>
          <a:ln cmpd="dbl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виплати </a:t>
            </a:r>
            <a:r>
              <a:rPr lang="uk-UA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одноразової матеріальної допомоги постраждалим особам (постанова КМУ від 25.07.2012 № 660 зі змінами)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535863" y="2349500"/>
            <a:ext cx="2879725" cy="1150938"/>
          </a:xfrm>
          <a:prstGeom prst="roundRect">
            <a:avLst/>
          </a:prstGeom>
          <a:solidFill>
            <a:srgbClr val="6DAFF7"/>
          </a:solidFill>
          <a:ln cmpd="dbl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встановлення статусу</a:t>
            </a:r>
            <a:r>
              <a:rPr lang="uk-UA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яка постраждала від торгівлі людьми (постанова КМУ від 23.05.2012 № 417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464425" y="1125538"/>
            <a:ext cx="2952750" cy="1079500"/>
          </a:xfrm>
          <a:prstGeom prst="roundRect">
            <a:avLst/>
          </a:prstGeom>
          <a:solidFill>
            <a:srgbClr val="6DAFF7"/>
          </a:solidFill>
          <a:ln cmpd="dbl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взаємодії</a:t>
            </a:r>
            <a:r>
              <a:rPr lang="uk-UA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uk-UA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здійснюють заходи у сфері протидії торгівлі людьми (постанова КМУ від 22.08.2012 № 783)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831975" y="5402263"/>
            <a:ext cx="2790825" cy="1150937"/>
          </a:xfrm>
          <a:prstGeom prst="roundRect">
            <a:avLst/>
          </a:prstGeom>
          <a:solidFill>
            <a:srgbClr val="6DAFF7"/>
          </a:solidFill>
          <a:ln cmpd="dbl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навчання </a:t>
            </a:r>
            <a:r>
              <a:rPr lang="uk-UA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спеціалістів, які працюють у цій сфері (наказ </a:t>
            </a:r>
            <a:r>
              <a:rPr lang="uk-UA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Мінсоцполітики</a:t>
            </a:r>
            <a:r>
              <a:rPr lang="uk-UA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 16.08.2013 № 508)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943475" y="5445125"/>
            <a:ext cx="2447925" cy="1152525"/>
          </a:xfrm>
          <a:prstGeom prst="roundRect">
            <a:avLst/>
          </a:prstGeom>
          <a:solidFill>
            <a:srgbClr val="6DAFF7"/>
          </a:solidFill>
          <a:ln cmpd="dbl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 рекомендації </a:t>
            </a:r>
            <a:r>
              <a:rPr lang="uk-UA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державних службовців, які працюють з постраждалими (наказ </a:t>
            </a:r>
            <a:r>
              <a:rPr lang="uk-UA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Мінсоцполітики</a:t>
            </a:r>
            <a:r>
              <a:rPr lang="uk-UA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 19.07.2013 № 432)</a:t>
            </a:r>
          </a:p>
        </p:txBody>
      </p:sp>
      <p:sp>
        <p:nvSpPr>
          <p:cNvPr id="2" name="Rounded Rectangle 21"/>
          <p:cNvSpPr/>
          <p:nvPr/>
        </p:nvSpPr>
        <p:spPr>
          <a:xfrm>
            <a:off x="1774825" y="3581400"/>
            <a:ext cx="2790825" cy="1584325"/>
          </a:xfrm>
          <a:prstGeom prst="roundRect">
            <a:avLst/>
          </a:prstGeom>
          <a:solidFill>
            <a:srgbClr val="6DAFF7"/>
          </a:solidFill>
          <a:ln cmpd="dbl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Спільний наказ </a:t>
            </a:r>
            <a:r>
              <a:rPr lang="uk-UA" sz="1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Мінсоцполітики</a:t>
            </a:r>
            <a:r>
              <a:rPr lang="uk-UA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МВС </a:t>
            </a:r>
            <a:r>
              <a:rPr lang="uk-UA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затвердження Інструкції зі збору та моніторингу статистичної інформації щодо осіб, які постраждали від торгівлі людьми (наказ </a:t>
            </a:r>
            <a:r>
              <a:rPr lang="uk-UA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Мінсоцполітики</a:t>
            </a:r>
            <a:r>
              <a:rPr lang="uk-UA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МВС від 11.01.2016 № 4/5)</a:t>
            </a:r>
          </a:p>
        </p:txBody>
      </p:sp>
      <p:sp>
        <p:nvSpPr>
          <p:cNvPr id="3" name="Rounded Rectangle 21"/>
          <p:cNvSpPr/>
          <p:nvPr/>
        </p:nvSpPr>
        <p:spPr>
          <a:xfrm>
            <a:off x="1755775" y="1052513"/>
            <a:ext cx="2790825" cy="1079500"/>
          </a:xfrm>
          <a:prstGeom prst="roundRect">
            <a:avLst/>
          </a:prstGeom>
          <a:solidFill>
            <a:srgbClr val="6DAFF7"/>
          </a:solidFill>
          <a:ln cmpd="dbl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Мінсоцполітики - Національний координатор у сфері протидії торгівлі людьми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(постанова КМУ від 18.01.2012 №29)</a:t>
            </a:r>
          </a:p>
        </p:txBody>
      </p:sp>
      <p:pic>
        <p:nvPicPr>
          <p:cNvPr id="9229" name="Picture 4" descr="gerbu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57" y="152400"/>
            <a:ext cx="6477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2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249364" y="247650"/>
            <a:ext cx="858475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Особиста гідність. Безпека життя. Громадянська позиція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62039" y="952901"/>
            <a:ext cx="10403130" cy="5232651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Посібники підготовлено в рамках проекту «Попередження торгівлі людьми шляхом розвитку  соціальної роботи та мобілізації громад», що впроваджувався Представництвом МОМ в Україні у партнерстві з Українським фондом «Благополуччя дітей» та Західноукраїнським ресурсним центром за фінансової підтримки Швейцарської Конфедерації</a:t>
            </a:r>
          </a:p>
          <a:p>
            <a:pPr algn="just" fontAlgn="auto">
              <a:spcAft>
                <a:spcPts val="0"/>
              </a:spcAft>
              <a:defRPr/>
            </a:pP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uk-U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gerbu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355600"/>
            <a:ext cx="5302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ÐÐ°ÑÑÐ¸Ð½ÐºÐ¸ Ð¿Ð¾ Ð·Ð°Ð¿ÑÐ¾ÑÑ Ð¾ÑÐ¾Ð±Ð¸ÑÑÐ° Ð³ÑÐ´Ð½ÑÑÑÑ Ð±ÐµÐ·Ð¿Ðµ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12" y="3569226"/>
            <a:ext cx="1719589" cy="264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¾ÑÐ¾Ð±Ð¸ÑÑÐ° Ð³ÑÐ´Ð½ÑÑÑÑ Ð±ÐµÐ·Ð¿ÐµÐº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227" y="2740690"/>
            <a:ext cx="5869773" cy="411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Ð¾ÑÐ¾Ð±Ð¸ÑÑÐ° Ð³ÑÐ´Ð½ÑÑÑÑ Ð±ÐµÐ·Ð¿ÐµÐº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47" y="3569226"/>
            <a:ext cx="1828828" cy="263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249364" y="247650"/>
            <a:ext cx="858475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Особиста гідність. Безпека життя. Громадянська позиція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62039" y="952901"/>
            <a:ext cx="10403130" cy="5232651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Методичний посібник для виховної роботи з учнями з питань протидії торгівлі людьми                (7-11 клас);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Навчально-методичний посібник для системи післядипломної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педадогічної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 рекомендації щодо впровадження в загальноосвітніх школах-інтернатах програми виховної роботи з підлітками з питань протидії торгівлі людьми;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виховної роботи з учнями з питань протидії торгівлі людьми;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програми виховної роботи з підлітками щодо питань протидії торгівлі людьми для учнів професійно-технічних навчальних закладів;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Творимо майбутнє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ощадливо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програма соціально-фінансової освіти й виховання для учнів загальноосвітніх навчальних закладів.</a:t>
            </a:r>
          </a:p>
          <a:p>
            <a:pPr algn="just" fontAlgn="auto">
              <a:spcAft>
                <a:spcPts val="0"/>
              </a:spcAft>
              <a:defRPr/>
            </a:pP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uk-U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gerbu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355600"/>
            <a:ext cx="5302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ÐÐ°ÑÑÐ¸Ð½ÐºÐ¸ Ð¿Ð¾ Ð·Ð°Ð¿ÑÐ¾ÑÑ Ð¾ÑÐ¾Ð±Ð¸ÑÑÐ° Ð³ÑÐ´Ð½ÑÑÑÑ Ð±ÐµÐ·Ð¿Ðµ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964" y="4578700"/>
            <a:ext cx="1253205" cy="192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Ð°ÑÑÐ¸Ð½ÐºÐ¸ Ð¿Ð¾ Ð·Ð°Ð¿ÑÐ¾ÑÑ Ð¾ÑÐ¾Ð±Ð¸ÑÑÐ° Ð³ÑÐ´Ð½ÑÑÑÑ Ð±ÐµÐ·Ð¿ÐµÐº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537" y="4578373"/>
            <a:ext cx="1286577" cy="192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2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175" y="214313"/>
            <a:ext cx="10006013" cy="850900"/>
          </a:xfrm>
        </p:spPr>
        <p:txBody>
          <a:bodyPr rtlCol="0"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altLang="uk-U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Проблема нелегальної праці в </a:t>
            </a:r>
            <a:r>
              <a:rPr lang="uk-UA" alt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Україні, справа «</a:t>
            </a:r>
            <a:r>
              <a:rPr lang="uk-UA" altLang="uk-UA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накрокур</a:t>
            </a:r>
            <a:r>
              <a:rPr lang="en-US" alt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</a:t>
            </a:r>
            <a:r>
              <a:rPr lang="uk-UA" altLang="uk-UA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єрів</a:t>
            </a:r>
            <a:r>
              <a:rPr lang="uk-UA" alt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endParaRPr lang="ru-RU" altLang="uk-UA" sz="2400" b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459" name="Picture 5" descr="Курєри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89" y="3931921"/>
            <a:ext cx="47529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11755" y="798897"/>
            <a:ext cx="6766561" cy="7132320"/>
          </a:xfrm>
        </p:spPr>
        <p:txBody>
          <a:bodyPr rtlCol="0">
            <a:normAutofit fontScale="70000" lnSpcReduction="20000"/>
          </a:bodyPr>
          <a:lstStyle/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uk-UA" alt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еред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Україною постала проблема, яка стосується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вербування громадян України та втягнення у злочинну діяльність із перевезення та розповсюдження наркотичних речових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території іноземних країн (Російська Федерація, Королівство Таїланд, Грецька Республіка тощо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сьогоднішній день до правоохоронних органів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звернулося більше 300 родичів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язнених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осіб із заявами про визнання постраждалих осіб потерпілими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зверненнями постраждалих осіб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Мінсоцполітики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встановлено 52 особам статус особи, яка постраждала від торгівлі людьми;</a:t>
            </a:r>
          </a:p>
          <a:p>
            <a:pPr algn="just"/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31.01.2019 проведено чергове засідання робочої групи з протидії торгівлі людьми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якому було порушене питання повернення громадян України, які перебувають в місцях позбавлення волі на території іноземних країн;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Мінсоцполітики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має позитивний досвід щодо повернення двох громадян України із місць позбавлення волі на території Бразилії.</a:t>
            </a:r>
          </a:p>
          <a:p>
            <a:pPr algn="just"/>
            <a:endParaRPr lang="uk-UA" sz="2400" dirty="0" smtClean="0"/>
          </a:p>
          <a:p>
            <a:pPr algn="just"/>
            <a:endParaRPr lang="uk-UA" sz="1800" dirty="0" smtClean="0"/>
          </a:p>
          <a:p>
            <a:pPr algn="just"/>
            <a:endParaRPr lang="uk-UA" sz="1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uk-UA" altLang="uk-UA" sz="19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uk-UA" altLang="uk-UA" sz="1400" b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altLang="uk-UA" sz="1200" b="1" dirty="0" smtClean="0"/>
              <a:t> </a:t>
            </a:r>
            <a:endParaRPr lang="ru-RU" altLang="uk-UA" sz="1200" b="1" dirty="0" smtClean="0"/>
          </a:p>
        </p:txBody>
      </p:sp>
      <p:pic>
        <p:nvPicPr>
          <p:cNvPr id="19462" name="Picture 4" descr="gerbu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01625"/>
            <a:ext cx="5048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ÐÐ°ÑÑÐ¸Ð½ÐºÐ¸ Ð¿Ð¾ Ð·Ð°Ð¿ÑÐ¾ÑÑ Ð½Ð°ÑÐºÐ¾ÐºÑÑÑÑ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246" y="1065213"/>
            <a:ext cx="3934059" cy="254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0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54365"/>
            <a:ext cx="9144000" cy="1896177"/>
          </a:xfrm>
        </p:spPr>
        <p:txBody>
          <a:bodyPr>
            <a:normAutofit/>
          </a:bodyPr>
          <a:lstStyle/>
          <a:p>
            <a:pPr algn="r">
              <a:defRPr/>
            </a:pPr>
            <a:endParaRPr lang="uk-UA" altLang="en-US" kern="0" dirty="0" smtClean="0">
              <a:solidFill>
                <a:srgbClr val="002060"/>
              </a:solidFill>
            </a:endParaRPr>
          </a:p>
          <a:p>
            <a:pPr algn="r">
              <a:defRPr/>
            </a:pPr>
            <a:endParaRPr lang="uk-UA" altLang="en-US" kern="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altLang="en-US" sz="3200" kern="0" dirty="0">
                <a:solidFill>
                  <a:srgbClr val="002060"/>
                </a:solidFill>
              </a:rPr>
              <a:t/>
            </a:r>
            <a:br>
              <a:rPr lang="en-US" altLang="en-US" sz="3200" kern="0" dirty="0">
                <a:solidFill>
                  <a:srgbClr val="002060"/>
                </a:solidFill>
              </a:rPr>
            </a:br>
            <a:r>
              <a:rPr lang="en-US" alt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www.msp.gov.ua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gerbu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85738"/>
            <a:ext cx="7016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ідзаголовок 2"/>
          <p:cNvSpPr txBox="1">
            <a:spLocks/>
          </p:cNvSpPr>
          <p:nvPr/>
        </p:nvSpPr>
        <p:spPr>
          <a:xfrm>
            <a:off x="1676400" y="37544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uk-UA" altLang="en-US" kern="0" dirty="0" smtClean="0">
              <a:solidFill>
                <a:srgbClr val="002060"/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uk-UA" altLang="en-US" kern="0" dirty="0" smtClean="0">
              <a:solidFill>
                <a:srgbClr val="002060"/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uk-UA" altLang="en-US" kern="0" dirty="0" smtClean="0">
                <a:solidFill>
                  <a:srgbClr val="002060"/>
                </a:solidFill>
              </a:rPr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636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0392" y="365125"/>
            <a:ext cx="9723407" cy="1074569"/>
          </a:xfrm>
        </p:spPr>
        <p:txBody>
          <a:bodyPr/>
          <a:lstStyle/>
          <a:p>
            <a:r>
              <a:rPr lang="uk-UA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Мінсоцполітики</a:t>
            </a:r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національний координатор у сфері протидії торгівлі людьми, виконує такі функції</a:t>
            </a:r>
            <a:endParaRPr lang="uk-UA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546167"/>
            <a:ext cx="10515600" cy="4630796"/>
          </a:xfrm>
        </p:spPr>
        <p:txBody>
          <a:bodyPr/>
          <a:lstStyle/>
          <a:p>
            <a:pPr algn="just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оординація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 у сфері протидії торгівлі людьми міністерств та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відомств;</a:t>
            </a:r>
          </a:p>
          <a:p>
            <a:pPr algn="just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етодичне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та моніторинг діяльності місцевих органів виконавчої влади і органів місцевого самоврядування з питань протидії торгівлі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людьми;</a:t>
            </a:r>
          </a:p>
          <a:p>
            <a:pPr algn="just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абезпечення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 з міжнародними організаціями та виконання міжнародних зобов’язань і завдань у сфері протидії торгівлі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людьми;</a:t>
            </a:r>
          </a:p>
          <a:p>
            <a:pPr algn="just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озроблення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 нормативно-правових актів у сфері протидії торгівлі людьми у зв’язку з новими тенденціями та новими видами торгівлі людьми, які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з’являються;</a:t>
            </a:r>
          </a:p>
          <a:p>
            <a:pPr algn="just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дентифікація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осіб, які постраждали від торгівлі людьми, та встановлення їм статусу особи, яка постраждала від торгівлі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людьми;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дійснення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виплати одноразової матеріальної допомоги постраждалим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особам;</a:t>
            </a:r>
          </a:p>
          <a:p>
            <a:pPr algn="just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еалізація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соціальної програми протидії торгівлі людьми на період до 2020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року;</a:t>
            </a:r>
          </a:p>
          <a:p>
            <a:pPr algn="just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рганізація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навчань для фахівців центральних та місцевих органів влади, які працюють у сфері протидії торгівлі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людьми;</a:t>
            </a:r>
          </a:p>
          <a:p>
            <a:pPr algn="just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роведення інформаційних кампаній з протидії торгівлі людьми.</a:t>
            </a:r>
          </a:p>
          <a:p>
            <a:endParaRPr lang="uk-UA" dirty="0"/>
          </a:p>
        </p:txBody>
      </p:sp>
      <p:pic>
        <p:nvPicPr>
          <p:cNvPr id="5" name="Picture 4" descr="gerbu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85738"/>
            <a:ext cx="7016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9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765175"/>
            <a:ext cx="10564812" cy="554355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altLang="uk-UA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 документи:</a:t>
            </a:r>
            <a:r>
              <a:rPr lang="uk-UA" altLang="uk-UA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uk-UA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пріоритетних дій Уряду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uk-UA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дій щодо лібералізації ЄС візового режиму для України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uk-UA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заходів з реалізації Національної стратегії у сфері прав людини на період до 2020 року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uk-UA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 програма протидії торгівлі людьми на період до 2020 року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uk-UA" altLang="uk-UA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altLang="uk-UA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Моніторингові інструменти: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alt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Доповідь Державного департаменту США </a:t>
            </a:r>
            <a:r>
              <a:rPr lang="uk-UA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(щорічне звітування </a:t>
            </a:r>
            <a:r>
              <a:rPr lang="uk-UA" alt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Мінсоцполітики</a:t>
            </a:r>
            <a:r>
              <a:rPr lang="uk-UA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невиконання рекомендацій тягне за собою санкції та припинення донорської допомоги з боку Уряду США)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uk-UA" alt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alt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Звіт Групи експертів ГРЕТА </a:t>
            </a:r>
            <a:r>
              <a:rPr lang="uk-UA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(звітування </a:t>
            </a:r>
            <a:r>
              <a:rPr lang="uk-UA" alt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Мінсоцполітики</a:t>
            </a:r>
            <a:r>
              <a:rPr lang="uk-UA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кожні 4 роки, невиконання рекомендацій тягне за собою погіршення іміджу та рейтингу України серед країн-членів Ради Європи)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uk-UA" alt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alt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Звіт Моніторингової місії ЄС </a:t>
            </a:r>
            <a:r>
              <a:rPr lang="uk-UA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(щомісячне звітування </a:t>
            </a:r>
            <a:r>
              <a:rPr lang="uk-UA" alt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Мінсоцполітики</a:t>
            </a:r>
            <a:r>
              <a:rPr lang="uk-UA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невиконання рекомендацій тягне за собою затримку у наданні ЄС безвізового режиму для України)  </a:t>
            </a:r>
            <a:endParaRPr lang="ru-RU" alt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7" y="143402"/>
            <a:ext cx="64623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6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765175"/>
            <a:ext cx="10564812" cy="55435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alt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Державного департаменту США для України (2018 рік)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uk-UA" alt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uk-UA" alt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Продовжити забезпечення відповідних ресурсів та повною мірою реалізувати Національний план дій на 2016-2020 роки;</a:t>
            </a:r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uk-UA" alt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uk-UA" alt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Підвищити кваліфікацію службових осіб щодо ідентифікації жертв, зокрема в процесі активної перевірки торгівлі людьми та уразливих груп населення, як-от жінок, які займаються проституцією, дітей, яких задіяно в цілях сексуальної експлуатації, іноземних працівників-мігрантів та внутрішньо переміщених осіб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uk-UA" alt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uk-UA" alt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7" y="143402"/>
            <a:ext cx="64623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5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765175"/>
            <a:ext cx="10564812" cy="55435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alt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ГРЕТА (за результатами другого раунду моніторингу, 2018 р.)</a:t>
            </a:r>
            <a:endParaRPr lang="en-US" altLang="uk-UA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uk-UA" altLang="uk-UA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ГРЕТА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закликає Уряд України посилити зусилля, спрямовані на попередження торгівлі дітьми, зокрема шляхом: 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 програм з метою зменшення вразливості до ТЛ дітей, які перебувають в 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інституційних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закладах, «дітей вулиці», внутрішньо переміщених дітей, "соціальних сиріт" та дітей у ромських громадах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 algn="just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проактивного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підходу зі сторони відповідних суб’єктів та розширення їх інформаційно-просвітницької роботи з виявлення постраждалих від ТЛ дітей, приділяючи особливу увагу «дітям вулиці», внутрішньо переміщеним дітям, дітям, які перебувають чи проживають у закладах інституційної опіки, та дітям без супроводу та дітей-громадян інших країн, які роз’єднані зі своїми родинами;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7" y="143402"/>
            <a:ext cx="64623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1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149524" y="990600"/>
            <a:ext cx="11875639" cy="5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r>
              <a:rPr lang="uk-UA" alt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1991</a:t>
            </a:r>
            <a:r>
              <a:rPr lang="uk-UA" alt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Ратифікації Конвенції ООН про права </a:t>
            </a:r>
            <a:r>
              <a:rPr lang="uk-UA" alt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endParaRPr lang="uk-UA" altLang="uk-UA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Tx/>
              <a:buNone/>
            </a:pPr>
            <a:r>
              <a:rPr lang="uk-UA" alt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1998</a:t>
            </a:r>
            <a:r>
              <a:rPr lang="uk-UA" alt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Криміналізація злочину торгівлі людьми в Україні (ст. 149 ККУ</a:t>
            </a:r>
            <a:r>
              <a:rPr lang="uk-UA" alt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Tx/>
              <a:buNone/>
            </a:pPr>
            <a:endParaRPr lang="uk-UA" altLang="uk-U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Tx/>
              <a:buNone/>
            </a:pPr>
            <a:r>
              <a:rPr lang="uk-UA" alt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r>
              <a:rPr lang="uk-UA" alt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Ратифікація Протоколу про попередження і припинення торгівлі людьми, особливо жінками і дітьми, і покарання за неї, що доповнює Конвенцію ООН проти транснаціональної організованої злочинності </a:t>
            </a:r>
            <a:endParaRPr lang="uk-UA" altLang="uk-U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Tx/>
              <a:buNone/>
            </a:pPr>
            <a:endParaRPr lang="uk-UA" altLang="uk-U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Tx/>
              <a:buNone/>
            </a:pPr>
            <a:r>
              <a:rPr lang="uk-UA" alt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uk-UA" alt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Ратифікація Конвенції РЄ про заходи щодо протидії торгівлі людьми </a:t>
            </a:r>
            <a:endParaRPr lang="uk-UA" altLang="uk-U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Tx/>
              <a:buNone/>
            </a:pPr>
            <a:endParaRPr lang="uk-UA" altLang="uk-U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Tx/>
              <a:buNone/>
            </a:pPr>
            <a:r>
              <a:rPr lang="uk-UA" alt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uk-UA" alt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прийняття Закону України “Про протидію торгівлі людьми” </a:t>
            </a:r>
            <a:endParaRPr lang="uk-UA" altLang="uk-U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Tx/>
              <a:buNone/>
            </a:pPr>
            <a:endParaRPr lang="uk-UA" altLang="uk-U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Tx/>
              <a:buNone/>
            </a:pPr>
            <a:r>
              <a:rPr lang="uk-UA" alt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lang="uk-UA" alt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Ратифікація Конвенції Ради Європи про захист дітей від сексуальної експлуатації і сексуального насильства (</a:t>
            </a:r>
            <a:r>
              <a:rPr lang="uk-UA" alt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Лансаротська</a:t>
            </a:r>
            <a:r>
              <a:rPr lang="uk-UA" alt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Конвенція</a:t>
            </a:r>
            <a:r>
              <a:rPr lang="uk-UA" alt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Tx/>
              <a:buNone/>
            </a:pPr>
            <a:endParaRPr lang="uk-UA" altLang="uk-U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Tx/>
              <a:buNone/>
            </a:pPr>
            <a:r>
              <a:rPr lang="uk-UA" altLang="uk-UA" sz="1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uk-UA" altLang="uk-UA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прийняття Закону України «</a:t>
            </a:r>
            <a:r>
              <a:rPr lang="ru-RU" alt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alt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alt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alt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alt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кодексу </a:t>
            </a:r>
            <a:r>
              <a:rPr lang="ru-RU" alt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alt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alt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alt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alt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сексуальних</a:t>
            </a:r>
            <a:r>
              <a:rPr lang="ru-RU" alt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зловживань</a:t>
            </a:r>
            <a:r>
              <a:rPr lang="ru-RU" alt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сексуальної</a:t>
            </a:r>
            <a:r>
              <a:rPr lang="ru-RU" alt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alt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Tx/>
              <a:buNone/>
            </a:pPr>
            <a:endParaRPr lang="ru-RU" altLang="uk-U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Tx/>
              <a:buNone/>
            </a:pPr>
            <a:r>
              <a:rPr lang="ru-RU" altLang="uk-UA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ru-RU" alt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uk-U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alt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Закону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„Про внесення змін до статті 149 Кримінального кодексу України (щодо приведення у відповідність до міжнародних стандартів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)”</a:t>
            </a:r>
            <a:endParaRPr lang="ru-RU" altLang="uk-U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4024313" y="1066800"/>
            <a:ext cx="66436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Tx/>
              <a:buNone/>
            </a:pPr>
            <a:endParaRPr lang="uk-UA" altLang="en-US" sz="1600">
              <a:latin typeface="Times New Roman" panose="02020603050405020304" pitchFamily="18" charset="0"/>
            </a:endParaRPr>
          </a:p>
        </p:txBody>
      </p:sp>
      <p:sp>
        <p:nvSpPr>
          <p:cNvPr id="9221" name="Rectangle 5"/>
          <p:cNvSpPr>
            <a:spLocks/>
          </p:cNvSpPr>
          <p:nvPr/>
        </p:nvSpPr>
        <p:spPr bwMode="auto">
          <a:xfrm>
            <a:off x="936171" y="46037"/>
            <a:ext cx="11088992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uk-U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Основні аспекти розвитку державної політики </a:t>
            </a:r>
            <a:r>
              <a:rPr lang="uk-UA" alt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 </a:t>
            </a:r>
            <a:r>
              <a:rPr lang="uk-UA" altLang="uk-U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сфері </a:t>
            </a:r>
            <a:r>
              <a:rPr lang="uk-UA" alt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</a:t>
            </a:r>
            <a:r>
              <a:rPr lang="uk-UA" alt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протидії </a:t>
            </a:r>
            <a:r>
              <a:rPr lang="uk-UA" altLang="uk-U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торгівлі </a:t>
            </a:r>
            <a:r>
              <a:rPr lang="uk-UA" alt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людьми</a:t>
            </a:r>
            <a:endParaRPr lang="ru-RU" altLang="uk-UA" sz="2400" b="1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197" name="Picture 4" descr="gerbu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4" y="130175"/>
            <a:ext cx="6477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8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6288" cy="13255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 та </a:t>
            </a:r>
            <a:r>
              <a:rPr lang="uk-UA" altLang="uk-UA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внесено</a:t>
            </a:r>
            <a:r>
              <a:rPr lang="uk-UA" altLang="uk-UA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розгляду ВРУ проект Закону України  „Про внесення змін до деяких законодавчих актів України щодо посилення протидії торгівлі людьми та захисту постраждалих осіб” (реєстр. № 6125 від 23.02.2017). Підготовлено до другого читання</a:t>
            </a:r>
            <a:endParaRPr lang="uk-UA" altLang="uk-UA" sz="2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427038" y="1719263"/>
            <a:ext cx="11068050" cy="504031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Проектом акта передбачено: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приведення у відповідність визначення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„торгівля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людьми”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Протоколу про попередження і припинення торгівлі людьми, особливо жінками і дітьми, і покарання за неї, що доповнює Конвенцію ООН проти транснаціональної  організованої злочинності торгівля людьми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(розширюються види експлуатації людини на експлуатація проституції інших осіб, примусову працю або надання примусових послуг, рабство, перебування у підневільному стані, проведення дослідів над особою без її згоди або вилучення органів шляхом загрози силою або  застосування сили  чи  інших  форм примусу,  викрадення);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центральними органами виконавчої влади заходів щодо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убезпечення жінок, дівчат, чоловіків і хлопців з інвалідністю від  сексуального насильства та експлуатації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повноважень органам місцевого самоврядування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сфері протидії торгівлі людьми (стосовно оформлення документів для встановлення статусу особи, яка постраждала від торгівлі людьми);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врегулювання питання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законного перебування на території України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 завершення їх реабілітації)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іноземців або осіб без громадянства, які постраждали від торгівлі людьми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території України та отримали відповідний статус;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мережі закладів, які надаватимуть допомогу особам, які постраждали від торгівлі людьми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(включення до закладів допомоги центрів соціально – психологічної допомоги, які на сьогоднішній день є найбільш пристосованими для надання соціальних послуг таким особам).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uk-UA" sz="1400" dirty="0"/>
          </a:p>
        </p:txBody>
      </p:sp>
      <p:pic>
        <p:nvPicPr>
          <p:cNvPr id="20484" name="Picture 4" descr="gerbua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93688"/>
            <a:ext cx="5048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9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621766" y="365125"/>
            <a:ext cx="9732034" cy="1325563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uk-UA" altLang="uk-U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Зареєстровано у ВРУ проект Закону України „Про внесення змін до деяких законодавчих актів України щодо провадження господарської діяльності з </a:t>
            </a:r>
            <a:r>
              <a:rPr lang="en-US" altLang="uk-UA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uk-UA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посередництва у працевлаштуванні за кордоном” (реєстр. № 6275-д від 24.01.2018, </a:t>
            </a:r>
            <a:r>
              <a:rPr lang="en-US" altLang="uk-UA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uk-UA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внесений народним депутатом України І. Луценко)</a:t>
            </a:r>
            <a:r>
              <a:rPr lang="en-US" altLang="uk-UA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uk-UA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alt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>
          <a:xfrm>
            <a:off x="749300" y="1557338"/>
            <a:ext cx="10858500" cy="5183187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1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Законопроектом передбачається встановити: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 санкції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провадження діяльності щодо надання послуг з посередництва у працевлаштуванні за кордоном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порушеннями законодавства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адміністративну відповідальність за невиконання законних вимог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 посадових осіб щодо усунення зазначених порушень;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 суб’єктів господарювання, які надають послуги з посередництва у працевлаштуванні за кордоном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 спеціально уповноваженого органу з питань ліцензування та органів ліцензування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щодо врахування у діяльності ризиків потрапляння людини в ситуацію, пов’язану з торгівлею людьми;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обов’язки закордонних дипломатичних установ України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щодо участі у здійсненні перевірки інформації стосовно спроможності та умов прийняття іноземними роботодавцями на роботу трудових мігрантів з України;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 для планових та позапланових перевірок суб’єктів господарської діяльності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надають послуги з посередництва у працевлаштуванні за кордоном, а також інших  суб’єктів, діяльність яких може призвести до торгівлі людьми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 для прийняття рішення про анулювання ліцензії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порушення ліцензіатом ліцензійних умов створило ризик потрапляння людини в ситуацію, пов’язану з торгівлею людьми або якщо особи, які надають послуги з посередництва у працевлаштуванні за кордоном, є судимими за злочини пов’язані з торгівлею людьми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4" descr="gerbua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63525"/>
            <a:ext cx="5048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01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Основні тенденції у сфері  протидії торгівлі людьми [Режим сумісності]" id="{8C54EE67-407C-4C96-A67F-C563F50141C2}" vid="{9D4B51E7-90CB-4416-B0DC-378C0ACC4A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коференція мом</Template>
  <TotalTime>532</TotalTime>
  <Words>2289</Words>
  <Application>Microsoft Office PowerPoint</Application>
  <PresentationFormat>Широкий екран</PresentationFormat>
  <Paragraphs>278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 3</vt:lpstr>
      <vt:lpstr>Тема Office</vt:lpstr>
      <vt:lpstr>Office Theme</vt:lpstr>
      <vt:lpstr>Розвиток державної політики у сфері протидії торгівлі людьми</vt:lpstr>
      <vt:lpstr>Презентація PowerPoint</vt:lpstr>
      <vt:lpstr>Мінсоцполітики як національний координатор у сфері протидії торгівлі людьми, виконує такі функції</vt:lpstr>
      <vt:lpstr>Презентація PowerPoint</vt:lpstr>
      <vt:lpstr>Презентація PowerPoint</vt:lpstr>
      <vt:lpstr>Презентація PowerPoint</vt:lpstr>
      <vt:lpstr>Презентація PowerPoint</vt:lpstr>
      <vt:lpstr>Розроблено та внесено на розгляду ВРУ проект Закону України  „Про внесення змін до деяких законодавчих актів України щодо посилення протидії торгівлі людьми та захисту постраждалих осіб” (реєстр. № 6125 від 23.02.2017). Підготовлено до другого читання</vt:lpstr>
      <vt:lpstr> Зареєстровано у ВРУ проект Закону України „Про внесення змін до деяких законодавчих актів України щодо провадження господарської діяльності з  посередництва у працевлаштуванні за кордоном” (реєстр. № 6275-д від 24.01.2018,  внесений народним депутатом України І. Луценко)  </vt:lpstr>
      <vt:lpstr>Посилено ідентифікацію осіб, які постраждали від торгівлі людьми </vt:lpstr>
      <vt:lpstr>Посилено ідентифікацію осіб, які постраждали від торгівлі людьми (в розрізі статі, 2012-2019 рр.) </vt:lpstr>
      <vt:lpstr>Посилено ідентифікацію осіб, які постраждали від торгівлі людьми (за видами експлуатації, 2012-2019 рр.) </vt:lpstr>
      <vt:lpstr>Країни призначення громадян України, іноземців та осіб без громадянства (2012-2019 рр.)</vt:lpstr>
      <vt:lpstr>Основні досягнення Уряду України у сфері протидії торгівлі людьми протягом 2018 року </vt:lpstr>
      <vt:lpstr>Основні досягнення Уряду України у сфері протидії торгівлі людьми протягом 2018 року </vt:lpstr>
      <vt:lpstr>Основні досягнення Уряду України у сфері протидії торгівлі людьми протягом 2018 року </vt:lpstr>
      <vt:lpstr>Основні досягнення Уряду України у сфері протидії торгівлі людьми протягом 2018 року </vt:lpstr>
      <vt:lpstr>Основні досягнення Уряду України у сфері протидії торгівлі людьми протягом 2018 року </vt:lpstr>
      <vt:lpstr>Основні досягнення Уряду України у сфері протидії торгівлі людьми протягом 2018 року </vt:lpstr>
      <vt:lpstr>Особиста гідність. Безпека життя. Громадянська позиція </vt:lpstr>
      <vt:lpstr>Особиста гідність. Безпека життя. Громадянська позиція </vt:lpstr>
      <vt:lpstr>Проблема нелегальної праці в Україні, справа «накрокур’єрів»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Досягнення Уряду України у сфері протидії торгівлі людьми</dc:title>
  <dc:creator>Беньковська Ілона</dc:creator>
  <cp:lastModifiedBy>Користувач Windows</cp:lastModifiedBy>
  <cp:revision>82</cp:revision>
  <cp:lastPrinted>2019-02-28T06:50:37Z</cp:lastPrinted>
  <dcterms:created xsi:type="dcterms:W3CDTF">2018-10-10T11:23:42Z</dcterms:created>
  <dcterms:modified xsi:type="dcterms:W3CDTF">2019-02-28T09:04:23Z</dcterms:modified>
</cp:coreProperties>
</file>