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Lora"/>
      <p:regular r:id="rId38"/>
      <p:bold r:id="rId39"/>
      <p:italic r:id="rId40"/>
      <p:boldItalic r:id="rId41"/>
    </p:embeddedFont>
    <p:embeddedFont>
      <p:font typeface="Lato Black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BA15ED1-D79D-4CD8-8FA3-758BBB3C3B5D}">
  <a:tblStyle styleId="{6BA15ED1-D79D-4CD8-8FA3-758BBB3C3B5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1"/>
          </a:solidFill>
        </a:fill>
      </a:tcStyle>
    </a:wholeTbl>
    <a:band1H>
      <a:tcTxStyle b="off" i="off"/>
      <a:tcStyle>
        <a:fill>
          <a:solidFill>
            <a:srgbClr val="CED2E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ED2E2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italic.fntdata"/><Relationship Id="rId20" Type="http://schemas.openxmlformats.org/officeDocument/2006/relationships/slide" Target="slides/slide14.xml"/><Relationship Id="rId42" Type="http://schemas.openxmlformats.org/officeDocument/2006/relationships/font" Target="fonts/LatoBlack-bold.fntdata"/><Relationship Id="rId41" Type="http://schemas.openxmlformats.org/officeDocument/2006/relationships/font" Target="fonts/Lora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LatoBlack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39" Type="http://schemas.openxmlformats.org/officeDocument/2006/relationships/font" Target="fonts/Lora-bold.fntdata"/><Relationship Id="rId16" Type="http://schemas.openxmlformats.org/officeDocument/2006/relationships/slide" Target="slides/slide10.xml"/><Relationship Id="rId38" Type="http://schemas.openxmlformats.org/officeDocument/2006/relationships/font" Target="fonts/Lor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4" name="Google Shape;3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4" name="Google Shape;3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6" name="Google Shape;40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0" name="Google Shape;4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0" name="Google Shape;4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2" name="Google Shape;47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2" name="Google Shape;53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2caad19b7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9" name="Google Shape;559;g52caad19b7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8" name="Google Shape;56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3" name="Google Shape;58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8" name="Google Shape;59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3" name="Google Shape;61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14ea2939_2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g6f14ea2939_2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Slide">
  <p:cSld name="24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>
            <p:ph idx="2" type="pic"/>
          </p:nvPr>
        </p:nvSpPr>
        <p:spPr>
          <a:xfrm>
            <a:off x="1365455" y="1973463"/>
            <a:ext cx="1657350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1" name="Google Shape;51;p11"/>
          <p:cNvSpPr/>
          <p:nvPr>
            <p:ph idx="3" type="pic"/>
          </p:nvPr>
        </p:nvSpPr>
        <p:spPr>
          <a:xfrm>
            <a:off x="3613355" y="1973463"/>
            <a:ext cx="1657350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2" name="Google Shape;52;p11"/>
          <p:cNvSpPr/>
          <p:nvPr>
            <p:ph idx="4" type="pic"/>
          </p:nvPr>
        </p:nvSpPr>
        <p:spPr>
          <a:xfrm>
            <a:off x="5861255" y="1973463"/>
            <a:ext cx="1657350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3" name="Google Shape;53;p11"/>
          <p:cNvSpPr/>
          <p:nvPr>
            <p:ph idx="5" type="pic"/>
          </p:nvPr>
        </p:nvSpPr>
        <p:spPr>
          <a:xfrm>
            <a:off x="0" y="0"/>
            <a:ext cx="9144000" cy="13132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Slide">
  <p:cSld name="25_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>
            <p:ph idx="2" type="pic"/>
          </p:nvPr>
        </p:nvSpPr>
        <p:spPr>
          <a:xfrm>
            <a:off x="996661" y="1433945"/>
            <a:ext cx="1505294" cy="2471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3" type="pic"/>
          </p:nvPr>
        </p:nvSpPr>
        <p:spPr>
          <a:xfrm>
            <a:off x="4756439" y="1433945"/>
            <a:ext cx="1505294" cy="2471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7" name="Google Shape;57;p12"/>
          <p:cNvSpPr/>
          <p:nvPr>
            <p:ph idx="4" type="pic"/>
          </p:nvPr>
        </p:nvSpPr>
        <p:spPr>
          <a:xfrm>
            <a:off x="2892136" y="1433944"/>
            <a:ext cx="1505294" cy="2471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8" name="Google Shape;58;p12"/>
          <p:cNvSpPr/>
          <p:nvPr>
            <p:ph idx="5" type="pic"/>
          </p:nvPr>
        </p:nvSpPr>
        <p:spPr>
          <a:xfrm>
            <a:off x="6620742" y="1433945"/>
            <a:ext cx="1505294" cy="2471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Slide">
  <p:cSld name="27_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>
            <p:ph idx="2" type="pic"/>
          </p:nvPr>
        </p:nvSpPr>
        <p:spPr>
          <a:xfrm>
            <a:off x="290513" y="997527"/>
            <a:ext cx="2265760" cy="22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61" name="Google Shape;61;p13"/>
          <p:cNvSpPr/>
          <p:nvPr>
            <p:ph idx="3" type="pic"/>
          </p:nvPr>
        </p:nvSpPr>
        <p:spPr>
          <a:xfrm>
            <a:off x="2981757" y="997527"/>
            <a:ext cx="2265760" cy="22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8_Title Slide">
  <p:cSld name="58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>
            <p:ph idx="2" type="pic"/>
          </p:nvPr>
        </p:nvSpPr>
        <p:spPr>
          <a:xfrm>
            <a:off x="933054" y="1841689"/>
            <a:ext cx="3501736" cy="1686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64" name="Google Shape;64;p14"/>
          <p:cNvSpPr/>
          <p:nvPr>
            <p:ph idx="3" type="pic"/>
          </p:nvPr>
        </p:nvSpPr>
        <p:spPr>
          <a:xfrm>
            <a:off x="4728457" y="1841688"/>
            <a:ext cx="3501736" cy="1686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1_Title Slide">
  <p:cSld name="31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>
            <p:ph idx="2" type="pic"/>
          </p:nvPr>
        </p:nvSpPr>
        <p:spPr>
          <a:xfrm>
            <a:off x="1659732" y="1762721"/>
            <a:ext cx="1618060" cy="16180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67" name="Google Shape;67;p15"/>
          <p:cNvSpPr/>
          <p:nvPr>
            <p:ph idx="3" type="pic"/>
          </p:nvPr>
        </p:nvSpPr>
        <p:spPr>
          <a:xfrm>
            <a:off x="3914831" y="1762721"/>
            <a:ext cx="1618060" cy="16180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68" name="Google Shape;68;p15"/>
          <p:cNvSpPr/>
          <p:nvPr>
            <p:ph idx="4" type="pic"/>
          </p:nvPr>
        </p:nvSpPr>
        <p:spPr>
          <a:xfrm>
            <a:off x="6169830" y="1762721"/>
            <a:ext cx="1618060" cy="16180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2_Title Slide">
  <p:cSld name="32_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>
            <p:ph idx="2" type="pic"/>
          </p:nvPr>
        </p:nvSpPr>
        <p:spPr>
          <a:xfrm>
            <a:off x="2822493" y="1841689"/>
            <a:ext cx="1604034" cy="1686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1" name="Google Shape;71;p16"/>
          <p:cNvSpPr/>
          <p:nvPr>
            <p:ph idx="3" type="pic"/>
          </p:nvPr>
        </p:nvSpPr>
        <p:spPr>
          <a:xfrm>
            <a:off x="924791" y="1841689"/>
            <a:ext cx="1604034" cy="1686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2" name="Google Shape;72;p16"/>
          <p:cNvSpPr/>
          <p:nvPr>
            <p:ph idx="4" type="pic"/>
          </p:nvPr>
        </p:nvSpPr>
        <p:spPr>
          <a:xfrm>
            <a:off x="4720195" y="1841688"/>
            <a:ext cx="1604034" cy="1686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3" name="Google Shape;73;p16"/>
          <p:cNvSpPr/>
          <p:nvPr>
            <p:ph idx="5" type="pic"/>
          </p:nvPr>
        </p:nvSpPr>
        <p:spPr>
          <a:xfrm>
            <a:off x="6617897" y="1841688"/>
            <a:ext cx="1604034" cy="1686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3_Title Slide">
  <p:cSld name="33_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>
            <p:ph idx="2" type="pic"/>
          </p:nvPr>
        </p:nvSpPr>
        <p:spPr>
          <a:xfrm>
            <a:off x="4804738" y="1336729"/>
            <a:ext cx="1754981" cy="2475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6" name="Google Shape;76;p17"/>
          <p:cNvSpPr/>
          <p:nvPr>
            <p:ph idx="3" type="pic"/>
          </p:nvPr>
        </p:nvSpPr>
        <p:spPr>
          <a:xfrm>
            <a:off x="7090738" y="1336729"/>
            <a:ext cx="1754981" cy="2475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7" name="Google Shape;77;p17"/>
          <p:cNvSpPr/>
          <p:nvPr>
            <p:ph idx="4" type="pic"/>
          </p:nvPr>
        </p:nvSpPr>
        <p:spPr>
          <a:xfrm>
            <a:off x="2565232" y="1336729"/>
            <a:ext cx="1754981" cy="2475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8" name="Google Shape;78;p17"/>
          <p:cNvSpPr/>
          <p:nvPr>
            <p:ph idx="5" type="pic"/>
          </p:nvPr>
        </p:nvSpPr>
        <p:spPr>
          <a:xfrm>
            <a:off x="325728" y="1336729"/>
            <a:ext cx="1754981" cy="2475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7_Title Slide">
  <p:cSld name="37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8_Title Slide">
  <p:cSld name="38_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9_Title Slide">
  <p:cSld name="39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Slide">
  <p:cSld name="5_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>
            <p:ph idx="2" type="pic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0_Title Slide">
  <p:cSld name="40_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1_Title Slide">
  <p:cSld name="4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2_Title Slide">
  <p:cSld name="42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3_Title Slide">
  <p:cSld name="43_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4_Title Slide">
  <p:cSld name="44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5_Title Slide">
  <p:cSld name="45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6_Title Slide">
  <p:cSld name="46_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7_Title Slide">
  <p:cSld name="47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2_Title Slide">
  <p:cSld name="62_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">
  <p:cSld name="20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/>
          <p:nvPr>
            <p:ph idx="2" type="pic"/>
          </p:nvPr>
        </p:nvSpPr>
        <p:spPr>
          <a:xfrm>
            <a:off x="4499992" y="411510"/>
            <a:ext cx="4320480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Slide">
  <p:cSld name="8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>
            <p:ph idx="2" type="pic"/>
          </p:nvPr>
        </p:nvSpPr>
        <p:spPr>
          <a:xfrm>
            <a:off x="330828" y="1094264"/>
            <a:ext cx="1758917" cy="3323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6" name="Google Shape;16;p4"/>
          <p:cNvSpPr/>
          <p:nvPr>
            <p:ph idx="3" type="pic"/>
          </p:nvPr>
        </p:nvSpPr>
        <p:spPr>
          <a:xfrm>
            <a:off x="2513759" y="1094264"/>
            <a:ext cx="1758917" cy="3323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7" name="Google Shape;17;p4"/>
          <p:cNvSpPr/>
          <p:nvPr>
            <p:ph idx="4" type="pic"/>
          </p:nvPr>
        </p:nvSpPr>
        <p:spPr>
          <a:xfrm>
            <a:off x="4810991" y="1094264"/>
            <a:ext cx="4135582" cy="3323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/>
          <p:nvPr>
            <p:ph idx="2" type="pic"/>
          </p:nvPr>
        </p:nvSpPr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95" name="Google Shape;95;p31"/>
          <p:cNvSpPr/>
          <p:nvPr>
            <p:ph idx="3" type="pic"/>
          </p:nvPr>
        </p:nvSpPr>
        <p:spPr>
          <a:xfrm>
            <a:off x="0" y="2571750"/>
            <a:ext cx="91440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Slide">
  <p:cSld name="14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686142" y="1610916"/>
            <a:ext cx="1111703" cy="1111703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0" name="Google Shape;20;p5"/>
          <p:cNvSpPr/>
          <p:nvPr>
            <p:ph idx="3" type="pic"/>
          </p:nvPr>
        </p:nvSpPr>
        <p:spPr>
          <a:xfrm>
            <a:off x="3274561" y="3167063"/>
            <a:ext cx="1111703" cy="1111703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1" name="Google Shape;21;p5"/>
          <p:cNvSpPr/>
          <p:nvPr>
            <p:ph idx="4" type="pic"/>
          </p:nvPr>
        </p:nvSpPr>
        <p:spPr>
          <a:xfrm>
            <a:off x="4757058" y="1610916"/>
            <a:ext cx="1111703" cy="1111703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2" name="Google Shape;22;p5"/>
          <p:cNvSpPr/>
          <p:nvPr>
            <p:ph idx="5" type="pic"/>
          </p:nvPr>
        </p:nvSpPr>
        <p:spPr>
          <a:xfrm>
            <a:off x="7272678" y="3167063"/>
            <a:ext cx="1111703" cy="1111703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Slide">
  <p:cSld name="16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522004" y="1445847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2165746" y="1445846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3809489" y="1445846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5453232" y="1445846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8" name="Google Shape;28;p6"/>
          <p:cNvSpPr/>
          <p:nvPr>
            <p:ph idx="6" type="pic"/>
          </p:nvPr>
        </p:nvSpPr>
        <p:spPr>
          <a:xfrm>
            <a:off x="7096975" y="1445846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9" name="Google Shape;29;p6"/>
          <p:cNvSpPr/>
          <p:nvPr>
            <p:ph idx="7" type="pic"/>
          </p:nvPr>
        </p:nvSpPr>
        <p:spPr>
          <a:xfrm>
            <a:off x="522004" y="3209333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0" name="Google Shape;30;p6"/>
          <p:cNvSpPr/>
          <p:nvPr>
            <p:ph idx="8" type="pic"/>
          </p:nvPr>
        </p:nvSpPr>
        <p:spPr>
          <a:xfrm>
            <a:off x="7096975" y="3209333"/>
            <a:ext cx="1459196" cy="1517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Slide">
  <p:cSld name="17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>
            <p:ph idx="2" type="pic"/>
          </p:nvPr>
        </p:nvSpPr>
        <p:spPr>
          <a:xfrm>
            <a:off x="1410198" y="1969403"/>
            <a:ext cx="1813950" cy="1812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3" type="pic"/>
          </p:nvPr>
        </p:nvSpPr>
        <p:spPr>
          <a:xfrm>
            <a:off x="3665025" y="1969403"/>
            <a:ext cx="1813950" cy="1812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4" type="pic"/>
          </p:nvPr>
        </p:nvSpPr>
        <p:spPr>
          <a:xfrm>
            <a:off x="5878288" y="1969403"/>
            <a:ext cx="1813950" cy="1812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Slide">
  <p:cSld name="18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6331499" y="1831266"/>
            <a:ext cx="2521908" cy="608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3286080" y="1808018"/>
            <a:ext cx="2521908" cy="608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8" name="Google Shape;38;p8"/>
          <p:cNvSpPr/>
          <p:nvPr>
            <p:ph idx="4" type="pic"/>
          </p:nvPr>
        </p:nvSpPr>
        <p:spPr>
          <a:xfrm>
            <a:off x="244541" y="1808018"/>
            <a:ext cx="2521908" cy="608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9" name="Google Shape;39;p8"/>
          <p:cNvSpPr/>
          <p:nvPr>
            <p:ph idx="5" type="pic"/>
          </p:nvPr>
        </p:nvSpPr>
        <p:spPr>
          <a:xfrm>
            <a:off x="6331499" y="3098252"/>
            <a:ext cx="2521908" cy="608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40" name="Google Shape;40;p8"/>
          <p:cNvSpPr/>
          <p:nvPr>
            <p:ph idx="6" type="pic"/>
          </p:nvPr>
        </p:nvSpPr>
        <p:spPr>
          <a:xfrm>
            <a:off x="3286080" y="3075004"/>
            <a:ext cx="2521908" cy="608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41" name="Google Shape;41;p8"/>
          <p:cNvSpPr/>
          <p:nvPr>
            <p:ph idx="7" type="pic"/>
          </p:nvPr>
        </p:nvSpPr>
        <p:spPr>
          <a:xfrm>
            <a:off x="244541" y="3051757"/>
            <a:ext cx="2521908" cy="608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Slide">
  <p:cSld name="19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>
            <p:ph idx="2" type="pic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44" name="Google Shape;44;p9"/>
          <p:cNvSpPr/>
          <p:nvPr>
            <p:ph idx="3" type="pic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_Title Slide">
  <p:cSld name="21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>
            <p:ph idx="2" type="pic"/>
          </p:nvPr>
        </p:nvSpPr>
        <p:spPr>
          <a:xfrm>
            <a:off x="521356" y="895789"/>
            <a:ext cx="1918880" cy="3281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47" name="Google Shape;47;p10"/>
          <p:cNvSpPr/>
          <p:nvPr>
            <p:ph idx="3" type="pic"/>
          </p:nvPr>
        </p:nvSpPr>
        <p:spPr>
          <a:xfrm>
            <a:off x="2653120" y="895789"/>
            <a:ext cx="1918880" cy="3281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48" name="Google Shape;48;p10"/>
          <p:cNvSpPr/>
          <p:nvPr>
            <p:ph idx="4" type="pic"/>
          </p:nvPr>
        </p:nvSpPr>
        <p:spPr>
          <a:xfrm>
            <a:off x="4914900" y="895351"/>
            <a:ext cx="4000500" cy="3281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0" y="927652"/>
            <a:ext cx="9144000" cy="4215847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erson holding a child&#10;&#10;Description automatically generated" id="101" name="Google Shape;101;p3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 flipH="1">
            <a:off x="0" y="927652"/>
            <a:ext cx="9144000" cy="421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8225" y="42528"/>
            <a:ext cx="866879" cy="86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2"/>
          <p:cNvSpPr txBox="1"/>
          <p:nvPr/>
        </p:nvSpPr>
        <p:spPr>
          <a:xfrm>
            <a:off x="603769" y="1618576"/>
            <a:ext cx="691578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825"/>
              <a:buFont typeface="Lato Black"/>
              <a:buNone/>
            </a:pP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ЗВІТ ЗА РЕЗУЛЬТАТАМИ ПУБЛІЧНИХ КОНСУЛЬТАЦІЙ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825"/>
              <a:buFont typeface="Lato Black"/>
              <a:buNone/>
            </a:pP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“ЯКІСНА І ДОСТУПНА ДОШКІЛЬНА ОСВІТА”</a:t>
            </a:r>
            <a:endParaRPr b="1" i="0" sz="33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4" name="Google Shape;104;p32"/>
          <p:cNvSpPr txBox="1"/>
          <p:nvPr/>
        </p:nvSpPr>
        <p:spPr>
          <a:xfrm>
            <a:off x="603775" y="3752225"/>
            <a:ext cx="75531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Lato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Період: листопад-грудень 2019 року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3"/>
              <a:buFont typeface="Lato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Організатори: МОН України за сприяння НДІ та ВІ «Активна Громада» від Інституту </a:t>
            </a:r>
            <a:r>
              <a:rPr lang="ru-RU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0" i="0" lang="ru-RU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Республіка</a:t>
            </a:r>
            <a:r>
              <a:rPr lang="ru-RU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b="0" i="0" sz="1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"/>
              <a:buFont typeface="Lato"/>
              <a:buNone/>
            </a:pPr>
            <a:r>
              <a:rPr i="1" lang="ru-RU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Ц</a:t>
            </a:r>
            <a:r>
              <a:rPr i="1" lang="ru-RU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я серія консультацій стала можлива завдяки </a:t>
            </a:r>
            <a:r>
              <a:rPr i="1" lang="ru-RU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щедрій підтримці британського народу через Фонд розвитку ефективного врядування Сполученого Королівства. Думки, висловлені тут, належать автору(-ам) та не обов'язково відображають погляди Уряду Її Величності.</a:t>
            </a:r>
            <a:endParaRPr b="1" i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"/>
              <a:buFont typeface="Lato"/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32"/>
          <p:cNvSpPr/>
          <p:nvPr/>
        </p:nvSpPr>
        <p:spPr>
          <a:xfrm>
            <a:off x="705712" y="1483336"/>
            <a:ext cx="531600" cy="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106" name="Google Shape;10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7950" y="978077"/>
            <a:ext cx="2686050" cy="2330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07" name="Google Shape;107;p32"/>
          <p:cNvPicPr preferRelativeResize="0"/>
          <p:nvPr/>
        </p:nvPicPr>
        <p:blipFill rotWithShape="1">
          <a:blip r:embed="rId6">
            <a:alphaModFix/>
          </a:blip>
          <a:srcRect b="38137" l="22710" r="22711" t="38138"/>
          <a:stretch/>
        </p:blipFill>
        <p:spPr>
          <a:xfrm>
            <a:off x="208819" y="182260"/>
            <a:ext cx="2702857" cy="587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08" name="Google Shape;10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82972" y="184210"/>
            <a:ext cx="1036022" cy="58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10068" y="109885"/>
            <a:ext cx="1048611" cy="73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oy, person, small, sitting&#10;&#10;Description automatically generated" id="250" name="Google Shape;25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719" y="1998694"/>
            <a:ext cx="4018950" cy="2870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51" name="Google Shape;251;p41"/>
          <p:cNvPicPr preferRelativeResize="0"/>
          <p:nvPr/>
        </p:nvPicPr>
        <p:blipFill rotWithShape="1">
          <a:blip r:embed="rId4">
            <a:alphaModFix/>
          </a:blip>
          <a:srcRect b="0" l="0" r="0" t="-55332"/>
          <a:stretch/>
        </p:blipFill>
        <p:spPr>
          <a:xfrm>
            <a:off x="0" y="2171701"/>
            <a:ext cx="30607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/>
          <p:nvPr/>
        </p:nvSpPr>
        <p:spPr>
          <a:xfrm>
            <a:off x="4875198" y="-1"/>
            <a:ext cx="4284134" cy="5143499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611091" y="845794"/>
            <a:ext cx="272477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Першочерговість зарахування дітей до ЗДО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4" name="Google Shape;254;p41"/>
          <p:cNvSpPr/>
          <p:nvPr/>
        </p:nvSpPr>
        <p:spPr>
          <a:xfrm>
            <a:off x="705712" y="641007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611091" y="2076335"/>
            <a:ext cx="1924676" cy="8565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Отримані дані свідчать про те, що більшість опитаних батьків обирають ЗДО, який 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є територіально наближений до місця проживання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6860990" y="1252543"/>
            <a:ext cx="766933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7" name="Google Shape;257;p41"/>
          <p:cNvSpPr/>
          <p:nvPr/>
        </p:nvSpPr>
        <p:spPr>
          <a:xfrm>
            <a:off x="6860990" y="1598792"/>
            <a:ext cx="110863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5388490" y="1261260"/>
            <a:ext cx="143951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думку засновників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думку батьків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41"/>
          <p:cNvSpPr txBox="1"/>
          <p:nvPr/>
        </p:nvSpPr>
        <p:spPr>
          <a:xfrm>
            <a:off x="7669552" y="1261260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33,65%</a:t>
            </a:r>
            <a:endParaRPr b="0" i="0" sz="11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41"/>
          <p:cNvSpPr txBox="1"/>
          <p:nvPr/>
        </p:nvSpPr>
        <p:spPr>
          <a:xfrm>
            <a:off x="8002608" y="1598792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39,22%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41"/>
          <p:cNvSpPr txBox="1"/>
          <p:nvPr/>
        </p:nvSpPr>
        <p:spPr>
          <a:xfrm>
            <a:off x="6765029" y="781977"/>
            <a:ext cx="154320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 Black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В порядку подання заяв на зарахування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1"/>
          <p:cNvSpPr/>
          <p:nvPr/>
        </p:nvSpPr>
        <p:spPr>
          <a:xfrm>
            <a:off x="6860990" y="2643343"/>
            <a:ext cx="766933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3" name="Google Shape;263;p41"/>
          <p:cNvSpPr/>
          <p:nvPr/>
        </p:nvSpPr>
        <p:spPr>
          <a:xfrm>
            <a:off x="6860990" y="2989592"/>
            <a:ext cx="402867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4" name="Google Shape;264;p41"/>
          <p:cNvSpPr txBox="1"/>
          <p:nvPr/>
        </p:nvSpPr>
        <p:spPr>
          <a:xfrm>
            <a:off x="5388490" y="2652060"/>
            <a:ext cx="143951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думку засновників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думку батьків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7669552" y="2652060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30,77%</a:t>
            </a:r>
            <a:endParaRPr b="0" i="0" sz="11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7322773" y="2989592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22,43%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41"/>
          <p:cNvSpPr txBox="1"/>
          <p:nvPr/>
        </p:nvSpPr>
        <p:spPr>
          <a:xfrm>
            <a:off x="6765029" y="2172777"/>
            <a:ext cx="154320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 Black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За територією проживання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6860990" y="4043270"/>
            <a:ext cx="766933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6860990" y="4389519"/>
            <a:ext cx="923567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5388490" y="4051987"/>
            <a:ext cx="143951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думку засновників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думку батьків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7669552" y="4051987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27,88%</a:t>
            </a:r>
            <a:endParaRPr b="0" i="0" sz="11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7826186" y="4389519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28,96%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6765029" y="3572704"/>
            <a:ext cx="154320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 Black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Не має бути першочерговості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41"/>
          <p:cNvCxnSpPr/>
          <p:nvPr/>
        </p:nvCxnSpPr>
        <p:spPr>
          <a:xfrm>
            <a:off x="4875198" y="3476320"/>
            <a:ext cx="428413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41"/>
          <p:cNvCxnSpPr/>
          <p:nvPr/>
        </p:nvCxnSpPr>
        <p:spPr>
          <a:xfrm>
            <a:off x="4875198" y="2084580"/>
            <a:ext cx="428413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picture containing tower&#10;&#10;Description automatically generated" id="276" name="Google Shape;27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1456" y="-4239"/>
            <a:ext cx="1848989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/>
          <p:nvPr/>
        </p:nvSpPr>
        <p:spPr>
          <a:xfrm>
            <a:off x="5239126" y="183827"/>
            <a:ext cx="346291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350"/>
              <a:buFont typeface="Lato Black"/>
              <a:buNone/>
            </a:pPr>
            <a:r>
              <a:rPr b="0" i="0" lang="ru-RU" sz="1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Першочерговість зарахування до ЗДО повинна визначатись...*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1"/>
          <p:cNvSpPr txBox="1"/>
          <p:nvPr/>
        </p:nvSpPr>
        <p:spPr>
          <a:xfrm>
            <a:off x="7130698" y="4902037"/>
            <a:ext cx="1930174" cy="1674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"/>
              <a:buFont typeface="Lato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*Згідно з результатами онлайн-опитування</a:t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lock, light&#10;&#10;Description automatically generated" id="284" name="Google Shape;2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7424" y="1939419"/>
            <a:ext cx="2050645" cy="320408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/>
          <p:nvPr/>
        </p:nvSpPr>
        <p:spPr>
          <a:xfrm>
            <a:off x="3225469" y="1961764"/>
            <a:ext cx="1198033" cy="731515"/>
          </a:xfrm>
          <a:prstGeom prst="wedgeRectCallout">
            <a:avLst>
              <a:gd fmla="val 34140" name="adj1"/>
              <a:gd fmla="val 8991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2"/>
          <p:cNvSpPr/>
          <p:nvPr/>
        </p:nvSpPr>
        <p:spPr>
          <a:xfrm>
            <a:off x="6657362" y="2629530"/>
            <a:ext cx="1638300" cy="731515"/>
          </a:xfrm>
          <a:prstGeom prst="wedgeRectCallout">
            <a:avLst>
              <a:gd fmla="val -33541" name="adj1"/>
              <a:gd fmla="val -8658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2"/>
          <p:cNvSpPr txBox="1"/>
          <p:nvPr/>
        </p:nvSpPr>
        <p:spPr>
          <a:xfrm>
            <a:off x="611090" y="843727"/>
            <a:ext cx="242844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Фінансування дошкільної освіти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705712" y="638940"/>
            <a:ext cx="531491" cy="770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602926" y="2141888"/>
            <a:ext cx="19416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Думка працівників ЗДО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6104469" y="1287785"/>
            <a:ext cx="1198033" cy="731515"/>
          </a:xfrm>
          <a:prstGeom prst="wedgeRectCallout">
            <a:avLst>
              <a:gd fmla="val -34058" name="adj1"/>
              <a:gd fmla="val 87025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6258457" y="1384299"/>
            <a:ext cx="959476" cy="5558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надання ЗДО фінансової автономії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6808273" y="2714830"/>
            <a:ext cx="1432355" cy="5609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запровадження державних субвенцій на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 txBox="1"/>
          <p:nvPr/>
        </p:nvSpPr>
        <p:spPr>
          <a:xfrm>
            <a:off x="3356819" y="2030086"/>
            <a:ext cx="963612" cy="5558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принцип «гроші ходять за дитиною»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3856569" y="898653"/>
            <a:ext cx="1198033" cy="731515"/>
          </a:xfrm>
          <a:prstGeom prst="wedgeRectCallout">
            <a:avLst>
              <a:gd fmla="val 33433" name="adj1"/>
              <a:gd fmla="val 92233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2"/>
          <p:cNvSpPr txBox="1"/>
          <p:nvPr/>
        </p:nvSpPr>
        <p:spPr>
          <a:xfrm>
            <a:off x="4042952" y="961890"/>
            <a:ext cx="9513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державно-приватне партнерство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3567665" y="3361045"/>
            <a:ext cx="1198033" cy="566802"/>
          </a:xfrm>
          <a:prstGeom prst="wedgeRectCallout">
            <a:avLst>
              <a:gd fmla="val 33434" name="adj1"/>
              <a:gd fmla="val -104662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3699015" y="3429366"/>
            <a:ext cx="963612" cy="4053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грантове фінансування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5353960" y="607323"/>
            <a:ext cx="1329382" cy="371637"/>
          </a:xfrm>
          <a:prstGeom prst="wedgeRectCallout">
            <a:avLst>
              <a:gd fmla="val -33439" name="adj1"/>
              <a:gd fmla="val 12429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5459329" y="689720"/>
            <a:ext cx="1198033" cy="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співфінансування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6667119" y="3728120"/>
            <a:ext cx="963612" cy="566802"/>
          </a:xfrm>
          <a:prstGeom prst="wedgeRectCallout">
            <a:avLst>
              <a:gd fmla="val -35100" name="adj1"/>
              <a:gd fmla="val 992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6798468" y="3796441"/>
            <a:ext cx="963612" cy="4053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залучення бізнесу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302" name="Google Shape;302;p42"/>
          <p:cNvPicPr preferRelativeResize="0"/>
          <p:nvPr/>
        </p:nvPicPr>
        <p:blipFill rotWithShape="1">
          <a:blip r:embed="rId4">
            <a:alphaModFix/>
          </a:blip>
          <a:srcRect b="0" l="0" r="0" t="-4006"/>
          <a:stretch/>
        </p:blipFill>
        <p:spPr>
          <a:xfrm>
            <a:off x="-1" y="2571751"/>
            <a:ext cx="315642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small child sitting on a table&#10;&#10;Description automatically generated" id="308" name="Google Shape;308;p43"/>
          <p:cNvPicPr preferRelativeResize="0"/>
          <p:nvPr>
            <p:ph idx="2" type="pic"/>
          </p:nvPr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3"/>
          <p:cNvSpPr txBox="1"/>
          <p:nvPr/>
        </p:nvSpPr>
        <p:spPr>
          <a:xfrm>
            <a:off x="603769" y="1854103"/>
            <a:ext cx="585418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ОТРИМАНІ РЕЗУЛЬТАТИ – ПІДВИЩЕННЯ ЯКОСТІ ДОШКІЛЬНОЇ ОСВІТИ</a:t>
            </a:r>
            <a:endParaRPr b="1" i="0" sz="33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705712" y="1718863"/>
            <a:ext cx="531600" cy="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311" name="Google Shape;31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oung boy sitting on a table&#10;&#10;Description automatically generated" id="316" name="Google Shape;31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844" y="1965686"/>
            <a:ext cx="4385036" cy="3018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611090" y="831028"/>
            <a:ext cx="492815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Якість дошкільної освіти: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8" name="Google Shape;318;p44"/>
          <p:cNvSpPr/>
          <p:nvPr/>
        </p:nvSpPr>
        <p:spPr>
          <a:xfrm>
            <a:off x="705712" y="626241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611090" y="1740650"/>
            <a:ext cx="4777227" cy="27766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Критерії якості дошкільної освіти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Організація  безпечного простору в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Педагогіка партнерства у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Особливості адаптації дітей до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Особливості здобуття дошкільної освіти за індивідуальною (сімейною) та інституційною формами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“Портрет дитини” по завершенню здобуття дошкільної освіти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Підтримка освітнього процесу в інклюзивних групах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Переваги і недоліки здобуття дошкільної освіти в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Контроль за діяльністю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ower&#10;&#10;Description automatically generated" id="320" name="Google Shape;3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ower&#10;&#10;Description automatically generated" id="325" name="Google Shape;32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/>
          <p:nvPr/>
        </p:nvSpPr>
        <p:spPr>
          <a:xfrm>
            <a:off x="1585721" y="2422448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5"/>
          <p:cNvSpPr/>
          <p:nvPr/>
        </p:nvSpPr>
        <p:spPr>
          <a:xfrm>
            <a:off x="1910181" y="1481170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5"/>
          <p:cNvSpPr/>
          <p:nvPr/>
        </p:nvSpPr>
        <p:spPr>
          <a:xfrm>
            <a:off x="2628405" y="3219044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5"/>
          <p:cNvSpPr/>
          <p:nvPr/>
        </p:nvSpPr>
        <p:spPr>
          <a:xfrm>
            <a:off x="311418" y="2695231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5"/>
          <p:cNvSpPr/>
          <p:nvPr/>
        </p:nvSpPr>
        <p:spPr>
          <a:xfrm>
            <a:off x="1389935" y="3485921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5"/>
          <p:cNvSpPr/>
          <p:nvPr/>
        </p:nvSpPr>
        <p:spPr>
          <a:xfrm>
            <a:off x="2960719" y="2143005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/>
          <p:nvPr/>
        </p:nvSpPr>
        <p:spPr>
          <a:xfrm>
            <a:off x="668728" y="1512127"/>
            <a:ext cx="1470221" cy="1470221"/>
          </a:xfrm>
          <a:prstGeom prst="ellipse">
            <a:avLst/>
          </a:prstGeom>
          <a:noFill/>
          <a:ln cap="flat" cmpd="sng" w="9525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611092" y="594699"/>
            <a:ext cx="367992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Найважливіше 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в освітньому просторі…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4" name="Google Shape;334;p45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4933949" y="594699"/>
            <a:ext cx="249555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Найважливіше у вихователі…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5028570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>
            <a:off x="837970" y="1857184"/>
            <a:ext cx="1075927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дотримання санітарно-гігієнічних умов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1595451" y="2842646"/>
            <a:ext cx="1433237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безпечність та облаштування майданчиків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5"/>
          <p:cNvSpPr txBox="1"/>
          <p:nvPr/>
        </p:nvSpPr>
        <p:spPr>
          <a:xfrm>
            <a:off x="1944102" y="1962470"/>
            <a:ext cx="1433237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дидактичне забезпечення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2977961" y="2536529"/>
            <a:ext cx="1433237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дотримання температурного режиму в групі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5"/>
          <p:cNvSpPr txBox="1"/>
          <p:nvPr/>
        </p:nvSpPr>
        <p:spPr>
          <a:xfrm>
            <a:off x="404453" y="3069840"/>
            <a:ext cx="1291354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універсальний дизайн та розумне пристосування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5"/>
          <p:cNvSpPr txBox="1"/>
          <p:nvPr/>
        </p:nvSpPr>
        <p:spPr>
          <a:xfrm>
            <a:off x="1475767" y="4071294"/>
            <a:ext cx="1291354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безбар’єрний доступ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5"/>
          <p:cNvSpPr txBox="1"/>
          <p:nvPr/>
        </p:nvSpPr>
        <p:spPr>
          <a:xfrm>
            <a:off x="2646302" y="3598222"/>
            <a:ext cx="1433237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своєчасне оновлення іграшкового обладнання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5"/>
          <p:cNvSpPr/>
          <p:nvPr/>
        </p:nvSpPr>
        <p:spPr>
          <a:xfrm>
            <a:off x="6297537" y="1481170"/>
            <a:ext cx="1470221" cy="1470221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5"/>
          <p:cNvSpPr/>
          <p:nvPr/>
        </p:nvSpPr>
        <p:spPr>
          <a:xfrm>
            <a:off x="6066966" y="2689271"/>
            <a:ext cx="1470300" cy="14703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5"/>
          <p:cNvSpPr/>
          <p:nvPr/>
        </p:nvSpPr>
        <p:spPr>
          <a:xfrm>
            <a:off x="7348075" y="2143005"/>
            <a:ext cx="1470221" cy="1470221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5154409" y="1836639"/>
            <a:ext cx="1470300" cy="14703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5"/>
          <p:cNvSpPr txBox="1"/>
          <p:nvPr/>
        </p:nvSpPr>
        <p:spPr>
          <a:xfrm>
            <a:off x="5241436" y="2330450"/>
            <a:ext cx="13092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вміння спілкуватися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 дітьми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5"/>
          <p:cNvSpPr txBox="1"/>
          <p:nvPr/>
        </p:nvSpPr>
        <p:spPr>
          <a:xfrm>
            <a:off x="6421838" y="1780829"/>
            <a:ext cx="1196062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застосування сучасних підходів у виховному процесі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5"/>
          <p:cNvSpPr txBox="1"/>
          <p:nvPr/>
        </p:nvSpPr>
        <p:spPr>
          <a:xfrm>
            <a:off x="7361156" y="2601144"/>
            <a:ext cx="1433237" cy="7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вміння зацікавити дитину до різної діяльності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6156449" y="3075791"/>
            <a:ext cx="12915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Lato"/>
              <a:buNone/>
            </a:pPr>
            <a:r>
              <a:rPr b="0" i="0" lang="ru-RU" sz="10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справедливе та рівне ставлення до всіх дітей в групі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ower&#10;&#10;Description automatically generated" id="356" name="Google Shape;3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6"/>
          <p:cNvSpPr txBox="1"/>
          <p:nvPr/>
        </p:nvSpPr>
        <p:spPr>
          <a:xfrm>
            <a:off x="611091" y="594699"/>
            <a:ext cx="455411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Якість дошкільної освіти очима засновників ЗДО*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58" name="Google Shape;358;p46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611092" y="1810975"/>
            <a:ext cx="249925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Найбільше на якість ЗДО впливають…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46"/>
          <p:cNvSpPr/>
          <p:nvPr/>
        </p:nvSpPr>
        <p:spPr>
          <a:xfrm>
            <a:off x="705712" y="1606188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1" name="Google Shape;361;p46"/>
          <p:cNvSpPr txBox="1"/>
          <p:nvPr/>
        </p:nvSpPr>
        <p:spPr>
          <a:xfrm>
            <a:off x="4539095" y="1810975"/>
            <a:ext cx="383770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Для організації якісного освітнього процесу ЗДО найбільше потребують…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4633715" y="1606188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3" name="Google Shape;363;p46"/>
          <p:cNvSpPr txBox="1"/>
          <p:nvPr/>
        </p:nvSpPr>
        <p:spPr>
          <a:xfrm>
            <a:off x="682016" y="3775510"/>
            <a:ext cx="7224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новий освітній простір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611091" y="2621573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1710023" y="2621573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2808955" y="2621573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6"/>
          <p:cNvSpPr txBox="1"/>
          <p:nvPr/>
        </p:nvSpPr>
        <p:spPr>
          <a:xfrm>
            <a:off x="677020" y="2948510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34,70%</a:t>
            </a:r>
            <a:endParaRPr b="1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1775952" y="2948510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25%</a:t>
            </a:r>
            <a:endParaRPr b="1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2874884" y="2948510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16,77%</a:t>
            </a:r>
            <a:endParaRPr b="1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1479357" y="3775510"/>
            <a:ext cx="132959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правильно організована внутрішня система забезпечення якості освіти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6"/>
          <p:cNvSpPr txBox="1"/>
          <p:nvPr/>
        </p:nvSpPr>
        <p:spPr>
          <a:xfrm>
            <a:off x="2874884" y="3775510"/>
            <a:ext cx="109893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висококваліфіковані педагогічні кадри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6"/>
          <p:cNvSpPr txBox="1"/>
          <p:nvPr/>
        </p:nvSpPr>
        <p:spPr>
          <a:xfrm>
            <a:off x="4704639" y="3775510"/>
            <a:ext cx="79734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оновлення законодавства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46"/>
          <p:cNvSpPr/>
          <p:nvPr/>
        </p:nvSpPr>
        <p:spPr>
          <a:xfrm>
            <a:off x="4633715" y="2621573"/>
            <a:ext cx="1000125" cy="1000125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6"/>
          <p:cNvSpPr/>
          <p:nvPr/>
        </p:nvSpPr>
        <p:spPr>
          <a:xfrm>
            <a:off x="5732647" y="2621573"/>
            <a:ext cx="1000125" cy="1000125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6"/>
          <p:cNvSpPr/>
          <p:nvPr/>
        </p:nvSpPr>
        <p:spPr>
          <a:xfrm>
            <a:off x="6831579" y="2621573"/>
            <a:ext cx="1000125" cy="1000125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4699644" y="2948510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28,16%</a:t>
            </a:r>
            <a:endParaRPr b="1" i="0" sz="16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7" name="Google Shape;377;p46"/>
          <p:cNvSpPr txBox="1"/>
          <p:nvPr/>
        </p:nvSpPr>
        <p:spPr>
          <a:xfrm>
            <a:off x="5798576" y="2948510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27,53%</a:t>
            </a:r>
            <a:endParaRPr b="1" i="0" sz="16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8" name="Google Shape;378;p46"/>
          <p:cNvSpPr txBox="1"/>
          <p:nvPr/>
        </p:nvSpPr>
        <p:spPr>
          <a:xfrm>
            <a:off x="6897508" y="2948510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25,11%</a:t>
            </a:r>
            <a:endParaRPr b="1" i="0" sz="16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9" name="Google Shape;379;p46"/>
          <p:cNvSpPr txBox="1"/>
          <p:nvPr/>
        </p:nvSpPr>
        <p:spPr>
          <a:xfrm>
            <a:off x="5732647" y="3775510"/>
            <a:ext cx="105121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проведення безкоштовних майстер-класів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6"/>
          <p:cNvSpPr txBox="1"/>
          <p:nvPr/>
        </p:nvSpPr>
        <p:spPr>
          <a:xfrm>
            <a:off x="6897507" y="3775510"/>
            <a:ext cx="135633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спільне обговорення питань пов'язаних з функціонуванням закладу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6"/>
          <p:cNvSpPr txBox="1"/>
          <p:nvPr/>
        </p:nvSpPr>
        <p:spPr>
          <a:xfrm>
            <a:off x="7130698" y="4902037"/>
            <a:ext cx="1930174" cy="1674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"/>
              <a:buFont typeface="Lato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*Згідно з результатами онлайн-опитування</a:t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ower&#10;&#10;Description automatically generated" id="386" name="Google Shape;3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7"/>
          <p:cNvSpPr txBox="1"/>
          <p:nvPr/>
        </p:nvSpPr>
        <p:spPr>
          <a:xfrm>
            <a:off x="611091" y="594699"/>
            <a:ext cx="455411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Якість дошкільної освіти очима батьків*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8" name="Google Shape;388;p47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9" name="Google Shape;389;p47"/>
          <p:cNvSpPr txBox="1"/>
          <p:nvPr/>
        </p:nvSpPr>
        <p:spPr>
          <a:xfrm>
            <a:off x="611091" y="1810975"/>
            <a:ext cx="377387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Найбільше на якість ЗДО впливають…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47"/>
          <p:cNvSpPr/>
          <p:nvPr/>
        </p:nvSpPr>
        <p:spPr>
          <a:xfrm>
            <a:off x="705712" y="1606188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1" name="Google Shape;391;p47"/>
          <p:cNvSpPr txBox="1"/>
          <p:nvPr/>
        </p:nvSpPr>
        <p:spPr>
          <a:xfrm>
            <a:off x="2725041" y="3653987"/>
            <a:ext cx="130335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Різноманітне харчування, що відповідає потребам усіх вихованців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47"/>
          <p:cNvSpPr/>
          <p:nvPr/>
        </p:nvSpPr>
        <p:spPr>
          <a:xfrm>
            <a:off x="858208" y="2458176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7"/>
          <p:cNvSpPr/>
          <p:nvPr/>
        </p:nvSpPr>
        <p:spPr>
          <a:xfrm>
            <a:off x="2725041" y="2469260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7"/>
          <p:cNvSpPr/>
          <p:nvPr/>
        </p:nvSpPr>
        <p:spPr>
          <a:xfrm>
            <a:off x="4655484" y="2469261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7"/>
          <p:cNvSpPr txBox="1"/>
          <p:nvPr/>
        </p:nvSpPr>
        <p:spPr>
          <a:xfrm>
            <a:off x="934408" y="2755357"/>
            <a:ext cx="86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72,65%</a:t>
            </a:r>
            <a:endParaRPr/>
          </a:p>
        </p:txBody>
      </p:sp>
      <p:sp>
        <p:nvSpPr>
          <p:cNvPr id="396" name="Google Shape;396;p47"/>
          <p:cNvSpPr txBox="1"/>
          <p:nvPr/>
        </p:nvSpPr>
        <p:spPr>
          <a:xfrm>
            <a:off x="2835766" y="2796197"/>
            <a:ext cx="868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71,11%</a:t>
            </a:r>
            <a:endParaRPr b="1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97" name="Google Shape;397;p47"/>
          <p:cNvSpPr txBox="1"/>
          <p:nvPr/>
        </p:nvSpPr>
        <p:spPr>
          <a:xfrm>
            <a:off x="4731073" y="2796196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66,35%</a:t>
            </a:r>
            <a:endParaRPr b="1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98" name="Google Shape;398;p47"/>
          <p:cNvSpPr txBox="1"/>
          <p:nvPr/>
        </p:nvSpPr>
        <p:spPr>
          <a:xfrm>
            <a:off x="825999" y="3653987"/>
            <a:ext cx="132959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Забезпечення соціально-особистісного розвитку дітей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7"/>
          <p:cNvSpPr txBox="1"/>
          <p:nvPr/>
        </p:nvSpPr>
        <p:spPr>
          <a:xfrm>
            <a:off x="4655484" y="3687914"/>
            <a:ext cx="1131983" cy="3123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Висококваліфікований кадровий склад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7"/>
          <p:cNvSpPr txBox="1"/>
          <p:nvPr/>
        </p:nvSpPr>
        <p:spPr>
          <a:xfrm>
            <a:off x="6559973" y="3635351"/>
            <a:ext cx="114144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Розвиток у дітей творчих здібностей 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47"/>
          <p:cNvSpPr txBox="1"/>
          <p:nvPr/>
        </p:nvSpPr>
        <p:spPr>
          <a:xfrm>
            <a:off x="7130698" y="4902037"/>
            <a:ext cx="1930174" cy="1674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"/>
              <a:buFont typeface="Lato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*Згідно з результатами онлайн-опитування</a:t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6457950" y="2469261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7"/>
          <p:cNvSpPr txBox="1"/>
          <p:nvPr/>
        </p:nvSpPr>
        <p:spPr>
          <a:xfrm>
            <a:off x="6523879" y="2809935"/>
            <a:ext cx="868266" cy="3404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61,73%</a:t>
            </a:r>
            <a:endParaRPr b="1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8"/>
          <p:cNvSpPr txBox="1"/>
          <p:nvPr/>
        </p:nvSpPr>
        <p:spPr>
          <a:xfrm>
            <a:off x="611091" y="831028"/>
            <a:ext cx="42276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Що таке безпечний ЗДО?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Думка батьків, працівників та засновників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8"/>
          <p:cNvSpPr/>
          <p:nvPr/>
        </p:nvSpPr>
        <p:spPr>
          <a:xfrm>
            <a:off x="705712" y="626241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0" name="Google Shape;410;p48"/>
          <p:cNvSpPr txBox="1"/>
          <p:nvPr/>
        </p:nvSpPr>
        <p:spPr>
          <a:xfrm>
            <a:off x="650301" y="3603429"/>
            <a:ext cx="84067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Охорона території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p48"/>
          <p:cNvSpPr/>
          <p:nvPr/>
        </p:nvSpPr>
        <p:spPr>
          <a:xfrm>
            <a:off x="611090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8"/>
          <p:cNvSpPr/>
          <p:nvPr/>
        </p:nvSpPr>
        <p:spPr>
          <a:xfrm>
            <a:off x="1771483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8"/>
          <p:cNvSpPr/>
          <p:nvPr/>
        </p:nvSpPr>
        <p:spPr>
          <a:xfrm>
            <a:off x="2931876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8"/>
          <p:cNvSpPr/>
          <p:nvPr/>
        </p:nvSpPr>
        <p:spPr>
          <a:xfrm>
            <a:off x="4092269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8"/>
          <p:cNvSpPr/>
          <p:nvPr/>
        </p:nvSpPr>
        <p:spPr>
          <a:xfrm>
            <a:off x="5252662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8"/>
          <p:cNvSpPr/>
          <p:nvPr/>
        </p:nvSpPr>
        <p:spPr>
          <a:xfrm>
            <a:off x="6413055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8"/>
          <p:cNvSpPr txBox="1"/>
          <p:nvPr/>
        </p:nvSpPr>
        <p:spPr>
          <a:xfrm>
            <a:off x="1771483" y="3603429"/>
            <a:ext cx="84067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Безпечне харчування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48"/>
          <p:cNvSpPr txBox="1"/>
          <p:nvPr/>
        </p:nvSpPr>
        <p:spPr>
          <a:xfrm>
            <a:off x="2978740" y="3603429"/>
            <a:ext cx="90639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Дотримання санітарно-гігієнічних норм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48"/>
          <p:cNvSpPr txBox="1"/>
          <p:nvPr/>
        </p:nvSpPr>
        <p:spPr>
          <a:xfrm>
            <a:off x="4251716" y="3603429"/>
            <a:ext cx="78686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Закрита територія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48"/>
          <p:cNvSpPr txBox="1"/>
          <p:nvPr/>
        </p:nvSpPr>
        <p:spPr>
          <a:xfrm>
            <a:off x="5319090" y="3603429"/>
            <a:ext cx="8785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Позитивне ставлення персоналу до дітей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p48"/>
          <p:cNvSpPr txBox="1"/>
          <p:nvPr/>
        </p:nvSpPr>
        <p:spPr>
          <a:xfrm>
            <a:off x="6473863" y="3603429"/>
            <a:ext cx="8785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Безпечні майданчики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48"/>
          <p:cNvSpPr/>
          <p:nvPr/>
        </p:nvSpPr>
        <p:spPr>
          <a:xfrm>
            <a:off x="7573446" y="2449492"/>
            <a:ext cx="1000125" cy="10001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8"/>
          <p:cNvSpPr txBox="1"/>
          <p:nvPr/>
        </p:nvSpPr>
        <p:spPr>
          <a:xfrm>
            <a:off x="7598061" y="3603429"/>
            <a:ext cx="10956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Сприятливий температурний режим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24" name="Google Shape;424;p48"/>
          <p:cNvGrpSpPr/>
          <p:nvPr/>
        </p:nvGrpSpPr>
        <p:grpSpPr>
          <a:xfrm>
            <a:off x="1948308" y="2753592"/>
            <a:ext cx="646474" cy="391924"/>
            <a:chOff x="3706813" y="5045076"/>
            <a:chExt cx="254001" cy="153988"/>
          </a:xfrm>
        </p:grpSpPr>
        <p:sp>
          <p:nvSpPr>
            <p:cNvPr id="425" name="Google Shape;425;p48"/>
            <p:cNvSpPr/>
            <p:nvPr/>
          </p:nvSpPr>
          <p:spPr>
            <a:xfrm>
              <a:off x="3754438" y="5045076"/>
              <a:ext cx="152400" cy="153988"/>
            </a:xfrm>
            <a:custGeom>
              <a:rect b="b" l="l" r="r" t="t"/>
              <a:pathLst>
                <a:path extrusionOk="0" h="108" w="107">
                  <a:moveTo>
                    <a:pt x="53" y="108"/>
                  </a:moveTo>
                  <a:cubicBezTo>
                    <a:pt x="24" y="108"/>
                    <a:pt x="0" y="84"/>
                    <a:pt x="0" y="54"/>
                  </a:cubicBezTo>
                  <a:cubicBezTo>
                    <a:pt x="0" y="25"/>
                    <a:pt x="24" y="0"/>
                    <a:pt x="53" y="0"/>
                  </a:cubicBezTo>
                  <a:cubicBezTo>
                    <a:pt x="83" y="0"/>
                    <a:pt x="107" y="25"/>
                    <a:pt x="107" y="54"/>
                  </a:cubicBezTo>
                  <a:cubicBezTo>
                    <a:pt x="107" y="84"/>
                    <a:pt x="83" y="108"/>
                    <a:pt x="53" y="108"/>
                  </a:cubicBezTo>
                  <a:close/>
                  <a:moveTo>
                    <a:pt x="53" y="5"/>
                  </a:moveTo>
                  <a:cubicBezTo>
                    <a:pt x="26" y="5"/>
                    <a:pt x="4" y="27"/>
                    <a:pt x="4" y="54"/>
                  </a:cubicBezTo>
                  <a:cubicBezTo>
                    <a:pt x="4" y="81"/>
                    <a:pt x="26" y="103"/>
                    <a:pt x="53" y="103"/>
                  </a:cubicBezTo>
                  <a:cubicBezTo>
                    <a:pt x="80" y="103"/>
                    <a:pt x="102" y="81"/>
                    <a:pt x="102" y="54"/>
                  </a:cubicBezTo>
                  <a:cubicBezTo>
                    <a:pt x="102" y="27"/>
                    <a:pt x="80" y="5"/>
                    <a:pt x="53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24"/>
                <a:buFont typeface="Arial"/>
                <a:buNone/>
              </a:pPr>
              <a:r>
                <a:t/>
              </a:r>
              <a:endParaRPr b="0" i="0" sz="30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8"/>
            <p:cNvSpPr/>
            <p:nvPr/>
          </p:nvSpPr>
          <p:spPr>
            <a:xfrm>
              <a:off x="3765551" y="5057776"/>
              <a:ext cx="130175" cy="13017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24"/>
                <a:buFont typeface="Arial"/>
                <a:buNone/>
              </a:pPr>
              <a:r>
                <a:t/>
              </a:r>
              <a:endParaRPr b="0" i="0" sz="30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8"/>
            <p:cNvSpPr/>
            <p:nvPr/>
          </p:nvSpPr>
          <p:spPr>
            <a:xfrm>
              <a:off x="3706813" y="5054601"/>
              <a:ext cx="39688" cy="142875"/>
            </a:xfrm>
            <a:custGeom>
              <a:rect b="b" l="l" r="r" t="t"/>
              <a:pathLst>
                <a:path extrusionOk="0" h="100" w="28">
                  <a:moveTo>
                    <a:pt x="24" y="0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5"/>
                    <a:pt x="4" y="36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5" y="100"/>
                    <a:pt x="19" y="95"/>
                    <a:pt x="19" y="9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8" y="35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24"/>
                <a:buFont typeface="Arial"/>
                <a:buNone/>
              </a:pPr>
              <a:r>
                <a:t/>
              </a:r>
              <a:endParaRPr b="0" i="0" sz="30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8"/>
            <p:cNvSpPr/>
            <p:nvPr/>
          </p:nvSpPr>
          <p:spPr>
            <a:xfrm>
              <a:off x="3921126" y="5051426"/>
              <a:ext cx="39688" cy="142875"/>
            </a:xfrm>
            <a:custGeom>
              <a:rect b="b" l="l" r="r" t="t"/>
              <a:pathLst>
                <a:path extrusionOk="0" h="100" w="28"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8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24"/>
                <a:buFont typeface="Arial"/>
                <a:buNone/>
              </a:pPr>
              <a:r>
                <a:t/>
              </a:r>
              <a:endParaRPr b="0" i="0" sz="30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48"/>
          <p:cNvGrpSpPr/>
          <p:nvPr/>
        </p:nvGrpSpPr>
        <p:grpSpPr>
          <a:xfrm>
            <a:off x="7956292" y="2663359"/>
            <a:ext cx="234432" cy="592592"/>
            <a:chOff x="131762" y="4659313"/>
            <a:chExt cx="171450" cy="433388"/>
          </a:xfrm>
        </p:grpSpPr>
        <p:sp>
          <p:nvSpPr>
            <p:cNvPr id="430" name="Google Shape;430;p48"/>
            <p:cNvSpPr/>
            <p:nvPr/>
          </p:nvSpPr>
          <p:spPr>
            <a:xfrm>
              <a:off x="131762" y="4659313"/>
              <a:ext cx="171450" cy="433388"/>
            </a:xfrm>
            <a:custGeom>
              <a:rect b="b" l="l" r="r" t="t"/>
              <a:pathLst>
                <a:path extrusionOk="0" h="578" w="228">
                  <a:moveTo>
                    <a:pt x="182" y="374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182" y="16"/>
                    <a:pt x="166" y="0"/>
                    <a:pt x="14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0"/>
                    <a:pt x="46" y="16"/>
                    <a:pt x="46" y="37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17" y="396"/>
                    <a:pt x="0" y="429"/>
                    <a:pt x="0" y="464"/>
                  </a:cubicBezTo>
                  <a:cubicBezTo>
                    <a:pt x="0" y="527"/>
                    <a:pt x="51" y="578"/>
                    <a:pt x="114" y="578"/>
                  </a:cubicBezTo>
                  <a:cubicBezTo>
                    <a:pt x="177" y="578"/>
                    <a:pt x="228" y="527"/>
                    <a:pt x="228" y="464"/>
                  </a:cubicBezTo>
                  <a:cubicBezTo>
                    <a:pt x="228" y="429"/>
                    <a:pt x="211" y="396"/>
                    <a:pt x="182" y="374"/>
                  </a:cubicBezTo>
                  <a:close/>
                  <a:moveTo>
                    <a:pt x="114" y="542"/>
                  </a:moveTo>
                  <a:cubicBezTo>
                    <a:pt x="71" y="542"/>
                    <a:pt x="36" y="507"/>
                    <a:pt x="36" y="464"/>
                  </a:cubicBezTo>
                  <a:cubicBezTo>
                    <a:pt x="36" y="438"/>
                    <a:pt x="50" y="413"/>
                    <a:pt x="73" y="398"/>
                  </a:cubicBezTo>
                  <a:cubicBezTo>
                    <a:pt x="81" y="393"/>
                    <a:pt x="81" y="393"/>
                    <a:pt x="81" y="39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6"/>
                    <a:pt x="82" y="36"/>
                    <a:pt x="82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7" y="36"/>
                    <a:pt x="147" y="37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78" y="413"/>
                    <a:pt x="192" y="438"/>
                    <a:pt x="192" y="464"/>
                  </a:cubicBezTo>
                  <a:cubicBezTo>
                    <a:pt x="192" y="507"/>
                    <a:pt x="157" y="542"/>
                    <a:pt x="114" y="5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24"/>
                <a:buFont typeface="Arial"/>
                <a:buNone/>
              </a:pPr>
              <a:r>
                <a:t/>
              </a:r>
              <a:endParaRPr b="0" i="0" sz="30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8"/>
            <p:cNvSpPr/>
            <p:nvPr/>
          </p:nvSpPr>
          <p:spPr>
            <a:xfrm>
              <a:off x="171450" y="4802188"/>
              <a:ext cx="92075" cy="252413"/>
            </a:xfrm>
            <a:custGeom>
              <a:rect b="b" l="l" r="r" t="t"/>
              <a:pathLst>
                <a:path extrusionOk="0" h="336" w="122">
                  <a:moveTo>
                    <a:pt x="93" y="223"/>
                  </a:moveTo>
                  <a:cubicBezTo>
                    <a:pt x="77" y="213"/>
                    <a:pt x="77" y="213"/>
                    <a:pt x="77" y="21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11" y="235"/>
                    <a:pt x="0" y="254"/>
                    <a:pt x="0" y="275"/>
                  </a:cubicBezTo>
                  <a:cubicBezTo>
                    <a:pt x="0" y="309"/>
                    <a:pt x="27" y="336"/>
                    <a:pt x="61" y="336"/>
                  </a:cubicBezTo>
                  <a:cubicBezTo>
                    <a:pt x="95" y="336"/>
                    <a:pt x="122" y="309"/>
                    <a:pt x="122" y="275"/>
                  </a:cubicBezTo>
                  <a:cubicBezTo>
                    <a:pt x="122" y="254"/>
                    <a:pt x="112" y="235"/>
                    <a:pt x="93" y="2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24"/>
                <a:buFont typeface="Arial"/>
                <a:buNone/>
              </a:pPr>
              <a:r>
                <a:t/>
              </a:r>
              <a:endParaRPr b="0" i="0" sz="30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48"/>
          <p:cNvSpPr/>
          <p:nvPr/>
        </p:nvSpPr>
        <p:spPr>
          <a:xfrm>
            <a:off x="769511" y="2709623"/>
            <a:ext cx="619125" cy="500063"/>
          </a:xfrm>
          <a:custGeom>
            <a:rect b="b" l="l" r="r" t="t"/>
            <a:pathLst>
              <a:path extrusionOk="0" h="264" w="330">
                <a:moveTo>
                  <a:pt x="273" y="112"/>
                </a:moveTo>
                <a:cubicBezTo>
                  <a:pt x="224" y="112"/>
                  <a:pt x="224" y="112"/>
                  <a:pt x="224" y="112"/>
                </a:cubicBezTo>
                <a:cubicBezTo>
                  <a:pt x="224" y="135"/>
                  <a:pt x="224" y="135"/>
                  <a:pt x="224" y="135"/>
                </a:cubicBezTo>
                <a:cubicBezTo>
                  <a:pt x="224" y="151"/>
                  <a:pt x="212" y="163"/>
                  <a:pt x="196" y="163"/>
                </a:cubicBezTo>
                <a:cubicBezTo>
                  <a:pt x="193" y="163"/>
                  <a:pt x="110" y="166"/>
                  <a:pt x="85" y="162"/>
                </a:cubicBezTo>
                <a:cubicBezTo>
                  <a:pt x="66" y="160"/>
                  <a:pt x="0" y="140"/>
                  <a:pt x="0" y="112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6"/>
                  <a:pt x="61" y="7"/>
                  <a:pt x="85" y="4"/>
                </a:cubicBezTo>
                <a:cubicBezTo>
                  <a:pt x="115" y="0"/>
                  <a:pt x="193" y="3"/>
                  <a:pt x="196" y="3"/>
                </a:cubicBezTo>
                <a:cubicBezTo>
                  <a:pt x="212" y="3"/>
                  <a:pt x="224" y="16"/>
                  <a:pt x="224" y="31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73" y="54"/>
                  <a:pt x="273" y="54"/>
                  <a:pt x="273" y="54"/>
                </a:cubicBezTo>
                <a:lnTo>
                  <a:pt x="273" y="112"/>
                </a:lnTo>
                <a:close/>
                <a:moveTo>
                  <a:pt x="102" y="97"/>
                </a:moveTo>
                <a:cubicBezTo>
                  <a:pt x="102" y="83"/>
                  <a:pt x="91" y="72"/>
                  <a:pt x="77" y="72"/>
                </a:cubicBezTo>
                <a:cubicBezTo>
                  <a:pt x="63" y="72"/>
                  <a:pt x="52" y="83"/>
                  <a:pt x="52" y="97"/>
                </a:cubicBezTo>
                <a:cubicBezTo>
                  <a:pt x="52" y="111"/>
                  <a:pt x="63" y="122"/>
                  <a:pt x="77" y="122"/>
                </a:cubicBezTo>
                <a:cubicBezTo>
                  <a:pt x="91" y="122"/>
                  <a:pt x="102" y="111"/>
                  <a:pt x="102" y="97"/>
                </a:cubicBezTo>
                <a:close/>
                <a:moveTo>
                  <a:pt x="213" y="264"/>
                </a:moveTo>
                <a:cubicBezTo>
                  <a:pt x="190" y="181"/>
                  <a:pt x="190" y="181"/>
                  <a:pt x="190" y="181"/>
                </a:cubicBezTo>
                <a:cubicBezTo>
                  <a:pt x="129" y="181"/>
                  <a:pt x="129" y="181"/>
                  <a:pt x="129" y="181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50" y="259"/>
                  <a:pt x="155" y="264"/>
                  <a:pt x="163" y="264"/>
                </a:cubicBezTo>
                <a:lnTo>
                  <a:pt x="213" y="264"/>
                </a:lnTo>
                <a:close/>
                <a:moveTo>
                  <a:pt x="330" y="24"/>
                </a:moveTo>
                <a:cubicBezTo>
                  <a:pt x="330" y="143"/>
                  <a:pt x="330" y="143"/>
                  <a:pt x="330" y="143"/>
                </a:cubicBezTo>
                <a:cubicBezTo>
                  <a:pt x="289" y="112"/>
                  <a:pt x="289" y="112"/>
                  <a:pt x="289" y="112"/>
                </a:cubicBezTo>
                <a:cubicBezTo>
                  <a:pt x="289" y="54"/>
                  <a:pt x="289" y="54"/>
                  <a:pt x="289" y="54"/>
                </a:cubicBezTo>
                <a:lnTo>
                  <a:pt x="330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r>
              <a:t/>
            </a:r>
            <a:endParaRPr b="0" i="0" sz="30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4434374" y="2720787"/>
            <a:ext cx="315913" cy="420688"/>
          </a:xfrm>
          <a:custGeom>
            <a:rect b="b" l="l" r="r" t="t"/>
            <a:pathLst>
              <a:path extrusionOk="0" h="182" w="135">
                <a:moveTo>
                  <a:pt x="0" y="182"/>
                </a:moveTo>
                <a:cubicBezTo>
                  <a:pt x="0" y="78"/>
                  <a:pt x="0" y="78"/>
                  <a:pt x="0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34"/>
                  <a:pt x="25" y="23"/>
                  <a:pt x="34" y="14"/>
                </a:cubicBezTo>
                <a:cubicBezTo>
                  <a:pt x="44" y="4"/>
                  <a:pt x="55" y="0"/>
                  <a:pt x="68" y="0"/>
                </a:cubicBezTo>
                <a:cubicBezTo>
                  <a:pt x="81" y="0"/>
                  <a:pt x="92" y="4"/>
                  <a:pt x="101" y="14"/>
                </a:cubicBezTo>
                <a:cubicBezTo>
                  <a:pt x="110" y="23"/>
                  <a:pt x="114" y="34"/>
                  <a:pt x="114" y="47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135" y="182"/>
                  <a:pt x="135" y="182"/>
                  <a:pt x="135" y="182"/>
                </a:cubicBezTo>
                <a:lnTo>
                  <a:pt x="0" y="182"/>
                </a:lnTo>
                <a:close/>
                <a:moveTo>
                  <a:pt x="42" y="78"/>
                </a:moveTo>
                <a:cubicBezTo>
                  <a:pt x="94" y="78"/>
                  <a:pt x="94" y="78"/>
                  <a:pt x="94" y="78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9"/>
                  <a:pt x="91" y="33"/>
                  <a:pt x="86" y="28"/>
                </a:cubicBezTo>
                <a:cubicBezTo>
                  <a:pt x="81" y="23"/>
                  <a:pt x="75" y="21"/>
                  <a:pt x="68" y="21"/>
                </a:cubicBezTo>
                <a:cubicBezTo>
                  <a:pt x="61" y="21"/>
                  <a:pt x="54" y="23"/>
                  <a:pt x="49" y="28"/>
                </a:cubicBezTo>
                <a:cubicBezTo>
                  <a:pt x="44" y="33"/>
                  <a:pt x="42" y="39"/>
                  <a:pt x="42" y="47"/>
                </a:cubicBezTo>
                <a:lnTo>
                  <a:pt x="42" y="78"/>
                </a:lnTo>
                <a:close/>
                <a:moveTo>
                  <a:pt x="57" y="119"/>
                </a:moveTo>
                <a:cubicBezTo>
                  <a:pt x="57" y="123"/>
                  <a:pt x="59" y="126"/>
                  <a:pt x="63" y="128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6" y="126"/>
                  <a:pt x="78" y="123"/>
                  <a:pt x="78" y="119"/>
                </a:cubicBezTo>
                <a:cubicBezTo>
                  <a:pt x="78" y="118"/>
                  <a:pt x="78" y="117"/>
                  <a:pt x="77" y="115"/>
                </a:cubicBezTo>
                <a:cubicBezTo>
                  <a:pt x="77" y="114"/>
                  <a:pt x="76" y="113"/>
                  <a:pt x="75" y="112"/>
                </a:cubicBezTo>
                <a:cubicBezTo>
                  <a:pt x="74" y="111"/>
                  <a:pt x="73" y="110"/>
                  <a:pt x="72" y="110"/>
                </a:cubicBezTo>
                <a:cubicBezTo>
                  <a:pt x="71" y="109"/>
                  <a:pt x="69" y="109"/>
                  <a:pt x="68" y="109"/>
                </a:cubicBezTo>
                <a:cubicBezTo>
                  <a:pt x="66" y="109"/>
                  <a:pt x="65" y="109"/>
                  <a:pt x="64" y="110"/>
                </a:cubicBezTo>
                <a:cubicBezTo>
                  <a:pt x="62" y="110"/>
                  <a:pt x="61" y="111"/>
                  <a:pt x="60" y="112"/>
                </a:cubicBezTo>
                <a:cubicBezTo>
                  <a:pt x="59" y="113"/>
                  <a:pt x="59" y="114"/>
                  <a:pt x="58" y="115"/>
                </a:cubicBezTo>
                <a:cubicBezTo>
                  <a:pt x="58" y="117"/>
                  <a:pt x="57" y="118"/>
                  <a:pt x="57" y="1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r>
              <a:t/>
            </a:r>
            <a:endParaRPr b="0" i="0" sz="30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oy&#10;&#10;Description automatically generated" id="434" name="Google Shape;43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6161" y="2593257"/>
            <a:ext cx="652376" cy="662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cartoon character&#10;&#10;Description automatically generated" id="435" name="Google Shape;43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6348" y="2598530"/>
            <a:ext cx="665504" cy="657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436" name="Google Shape;43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7627" y="2516950"/>
            <a:ext cx="865208" cy="865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wer&#10;&#10;Description automatically generated" id="437" name="Google Shape;437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442" name="Google Shape;442;p49"/>
          <p:cNvPicPr preferRelativeResize="0"/>
          <p:nvPr/>
        </p:nvPicPr>
        <p:blipFill rotWithShape="1">
          <a:blip r:embed="rId3">
            <a:alphaModFix/>
          </a:blip>
          <a:srcRect b="0" l="0" r="0" t="-55332"/>
          <a:stretch/>
        </p:blipFill>
        <p:spPr>
          <a:xfrm flipH="1">
            <a:off x="6083300" y="2171701"/>
            <a:ext cx="30607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/>
          <p:nvPr/>
        </p:nvSpPr>
        <p:spPr>
          <a:xfrm>
            <a:off x="5121848" y="699130"/>
            <a:ext cx="3585301" cy="942301"/>
          </a:xfrm>
          <a:prstGeom prst="wedgeRectCallout">
            <a:avLst>
              <a:gd fmla="val 8738" name="adj1"/>
              <a:gd fmla="val 120106" name="adj2"/>
            </a:avLst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3849F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9"/>
          <p:cNvSpPr txBox="1"/>
          <p:nvPr/>
        </p:nvSpPr>
        <p:spPr>
          <a:xfrm>
            <a:off x="611092" y="903917"/>
            <a:ext cx="3446559" cy="83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Участь батьків 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в адаптації дітей до ЗДО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45" name="Google Shape;445;p49"/>
          <p:cNvSpPr/>
          <p:nvPr/>
        </p:nvSpPr>
        <p:spPr>
          <a:xfrm>
            <a:off x="705712" y="699130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6" name="Google Shape;446;p49"/>
          <p:cNvSpPr txBox="1"/>
          <p:nvPr/>
        </p:nvSpPr>
        <p:spPr>
          <a:xfrm>
            <a:off x="5280847" y="824031"/>
            <a:ext cx="326730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Lato"/>
              <a:buNone/>
            </a:pPr>
            <a:r>
              <a:rPr b="1" i="1" lang="ru-RU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Більшість працівників ЗДО підтримують участь батьків в освітньому процесі за умови продуктивної співпраці, а не критики.</a:t>
            </a:r>
            <a:endParaRPr b="0" i="0" sz="1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447" name="Google Shape;447;p49"/>
          <p:cNvGraphicFramePr/>
          <p:nvPr/>
        </p:nvGraphicFramePr>
        <p:xfrm>
          <a:off x="705712" y="20256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{6BA15ED1-D79D-4CD8-8FA3-758BBB3C3B5D}</a:tableStyleId>
              </a:tblPr>
              <a:tblGrid>
                <a:gridCol w="3048000"/>
                <a:gridCol w="3048000"/>
              </a:tblGrid>
              <a:tr h="45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CBB00"/>
                        </a:buClr>
                        <a:buSzPts val="1200"/>
                        <a:buFont typeface="Lato"/>
                        <a:buNone/>
                      </a:pPr>
                      <a:r>
                        <a:rPr lang="ru-RU" sz="1200" u="none" cap="none" strike="noStrike">
                          <a:solidFill>
                            <a:srgbClr val="FCBB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Позитивні наслідки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384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CBB00"/>
                        </a:buClr>
                        <a:buSzPts val="1200"/>
                        <a:buFont typeface="Lato"/>
                        <a:buNone/>
                      </a:pPr>
                      <a:r>
                        <a:rPr lang="ru-RU" sz="1200" u="none" cap="none" strike="noStrike">
                          <a:solidFill>
                            <a:srgbClr val="FCBB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Негативні наслідки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3849F9"/>
                    </a:solidFill>
                  </a:tcPr>
                </a:tc>
              </a:tr>
              <a:tr h="45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Ознайомлення батьків з роботою вихователів, їхня взаємодія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B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Порушення санітарних норм через </a:t>
                      </a:r>
                      <a:r>
                        <a:rPr lang="ru-RU" sz="1050">
                          <a:latin typeface="Lato"/>
                          <a:ea typeface="Lato"/>
                          <a:cs typeface="Lato"/>
                          <a:sym typeface="Lato"/>
                        </a:rPr>
                        <a:t>відсутність</a:t>
                      </a: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 у батьків медичних довідок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B75"/>
                    </a:solidFill>
                  </a:tcPr>
                </a:tc>
              </a:tr>
              <a:tr h="45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Встановлення єдності та наступності у вихованні дитини у сім’ї та в ЗДО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EC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Конфлікти з вихователями через нерозуміння або незнання особливостей освітнього процесу батьками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ECB7"/>
                    </a:solidFill>
                  </a:tcPr>
                </a:tc>
              </a:tr>
              <a:tr h="45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Емоційний комфорт дитини від присутності батьків, поступова адаптація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B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Психологічний дискомфорт для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вихователів, батьків та дітей</a:t>
                      </a:r>
                      <a:endParaRPr sz="105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 anchor="ctr">
                    <a:solidFill>
                      <a:srgbClr val="FFDB75"/>
                    </a:solidFill>
                  </a:tcPr>
                </a:tc>
              </a:tr>
              <a:tr h="45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Lato"/>
                        <a:buNone/>
                      </a:pPr>
                      <a:r>
                        <a:rPr lang="ru-RU" sz="10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Відкритість і прозорість закладу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EC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 anchor="ctr">
                    <a:solidFill>
                      <a:srgbClr val="FFEC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"/>
          <p:cNvSpPr/>
          <p:nvPr/>
        </p:nvSpPr>
        <p:spPr>
          <a:xfrm>
            <a:off x="7054608" y="0"/>
            <a:ext cx="2104724" cy="5143498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771" y="573386"/>
            <a:ext cx="3946338" cy="467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1613" y="675371"/>
            <a:ext cx="3946338" cy="467640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0"/>
          <p:cNvSpPr txBox="1"/>
          <p:nvPr/>
        </p:nvSpPr>
        <p:spPr>
          <a:xfrm>
            <a:off x="580679" y="1571042"/>
            <a:ext cx="282715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Засновники ЗДО надають перевагу таким альтернативним формам ДО: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0"/>
          <p:cNvSpPr txBox="1"/>
          <p:nvPr/>
        </p:nvSpPr>
        <p:spPr>
          <a:xfrm>
            <a:off x="611092" y="458841"/>
            <a:ext cx="455665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Альтернативні форми здобуття дошкільної освіти*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7" name="Google Shape;457;p50"/>
          <p:cNvSpPr txBox="1"/>
          <p:nvPr/>
        </p:nvSpPr>
        <p:spPr>
          <a:xfrm>
            <a:off x="7196665" y="1092870"/>
            <a:ext cx="1710265" cy="31741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200"/>
              <a:buFont typeface="Lato Black"/>
              <a:buNone/>
            </a:pPr>
            <a:r>
              <a:rPr b="0" i="0" lang="ru-RU" sz="12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Батьки, які організовують </a:t>
            </a:r>
            <a:endParaRPr b="0" i="0" sz="12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200"/>
              <a:buFont typeface="Lato Black"/>
              <a:buNone/>
            </a:pPr>
            <a:r>
              <a:rPr b="0" i="0" lang="ru-RU" sz="12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дошкільну освіту для дітей вдома, повинні орієнтуватися у:</a:t>
            </a:r>
            <a:endParaRPr b="0" i="0" sz="12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базових документах, закон</a:t>
            </a:r>
            <a:r>
              <a:rPr lang="ru-RU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ах</a:t>
            </a: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НПА, які регулюють дошкільну освіту;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базовому компоненті дошкільної освіти та освітніх програмах;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закономірностях розвитку та вікових особливостях дитини;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основних методиках та прийомах виховання.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0"/>
          <p:cNvSpPr/>
          <p:nvPr/>
        </p:nvSpPr>
        <p:spPr>
          <a:xfrm>
            <a:off x="705712" y="29282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9" name="Google Shape;459;p50"/>
          <p:cNvSpPr/>
          <p:nvPr/>
        </p:nvSpPr>
        <p:spPr>
          <a:xfrm>
            <a:off x="675300" y="1423476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0" name="Google Shape;460;p50"/>
          <p:cNvSpPr txBox="1"/>
          <p:nvPr/>
        </p:nvSpPr>
        <p:spPr>
          <a:xfrm>
            <a:off x="3541200" y="1571042"/>
            <a:ext cx="243703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Батьки надають перевагу таким альтернативним формам ДО: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3635821" y="1423476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2" name="Google Shape;462;p50"/>
          <p:cNvSpPr txBox="1"/>
          <p:nvPr/>
        </p:nvSpPr>
        <p:spPr>
          <a:xfrm>
            <a:off x="96053" y="4902037"/>
            <a:ext cx="1930174" cy="1674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"/>
              <a:buFont typeface="Lato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*Згідно з результатами онлайн-опитування</a:t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3" name="Google Shape;463;p50"/>
          <p:cNvSpPr txBox="1"/>
          <p:nvPr/>
        </p:nvSpPr>
        <p:spPr>
          <a:xfrm>
            <a:off x="3168055" y="2254728"/>
            <a:ext cx="1122259" cy="23756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Організація груп короткотривалого перебування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Наймані особи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Мобільні центри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 надання освітніх послуг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Групи вихідного дня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Прогулянкові групи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t/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Інше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0"/>
          <p:cNvSpPr/>
          <p:nvPr/>
        </p:nvSpPr>
        <p:spPr>
          <a:xfrm>
            <a:off x="2958579" y="2314005"/>
            <a:ext cx="209476" cy="209476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0"/>
          <p:cNvSpPr/>
          <p:nvPr/>
        </p:nvSpPr>
        <p:spPr>
          <a:xfrm>
            <a:off x="2958579" y="2815457"/>
            <a:ext cx="209476" cy="2094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0"/>
          <p:cNvSpPr/>
          <p:nvPr/>
        </p:nvSpPr>
        <p:spPr>
          <a:xfrm>
            <a:off x="2958579" y="3200188"/>
            <a:ext cx="209476" cy="209476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0"/>
          <p:cNvSpPr/>
          <p:nvPr/>
        </p:nvSpPr>
        <p:spPr>
          <a:xfrm>
            <a:off x="2964900" y="3648695"/>
            <a:ext cx="209476" cy="20947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0"/>
          <p:cNvSpPr/>
          <p:nvPr/>
        </p:nvSpPr>
        <p:spPr>
          <a:xfrm>
            <a:off x="2958656" y="4090870"/>
            <a:ext cx="209476" cy="2094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2947226" y="4420870"/>
            <a:ext cx="209476" cy="209476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/>
          <p:nvPr/>
        </p:nvSpPr>
        <p:spPr>
          <a:xfrm>
            <a:off x="1" y="2273300"/>
            <a:ext cx="3941524" cy="2870200"/>
          </a:xfrm>
          <a:custGeom>
            <a:rect b="b" l="l" r="r" t="t"/>
            <a:pathLst>
              <a:path extrusionOk="0" h="2870200" w="3941524">
                <a:moveTo>
                  <a:pt x="917575" y="0"/>
                </a:moveTo>
                <a:cubicBezTo>
                  <a:pt x="2487509" y="0"/>
                  <a:pt x="3778770" y="1193141"/>
                  <a:pt x="3934046" y="2722108"/>
                </a:cubicBezTo>
                <a:lnTo>
                  <a:pt x="3941524" y="2870200"/>
                </a:lnTo>
                <a:lnTo>
                  <a:pt x="0" y="2870200"/>
                </a:lnTo>
                <a:lnTo>
                  <a:pt x="0" y="143947"/>
                </a:lnTo>
                <a:lnTo>
                  <a:pt x="69530" y="120188"/>
                </a:lnTo>
                <a:cubicBezTo>
                  <a:pt x="338647" y="41947"/>
                  <a:pt x="623212" y="0"/>
                  <a:pt x="917575" y="0"/>
                </a:cubicBezTo>
                <a:close/>
              </a:path>
            </a:pathLst>
          </a:cu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3"/>
          <p:cNvSpPr txBox="1"/>
          <p:nvPr/>
        </p:nvSpPr>
        <p:spPr>
          <a:xfrm>
            <a:off x="611091" y="778679"/>
            <a:ext cx="372701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Формат консультацій 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та географія учасників</a:t>
            </a:r>
            <a:endParaRPr b="1" i="0" sz="2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6" name="Google Shape;116;p33"/>
          <p:cNvSpPr txBox="1"/>
          <p:nvPr/>
        </p:nvSpPr>
        <p:spPr>
          <a:xfrm>
            <a:off x="199508" y="2840245"/>
            <a:ext cx="29580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68899" lvl="0" marL="269999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Заходи у </a:t>
            </a:r>
            <a:r>
              <a:rPr b="1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 містах </a:t>
            </a:r>
            <a:r>
              <a:rPr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України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-268899" lvl="0" marL="269999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Учасники із </a:t>
            </a:r>
            <a:r>
              <a:rPr b="1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23 областей </a:t>
            </a:r>
            <a:endParaRPr b="1" i="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8899" lvl="0" marL="269999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ru-RU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3000 </a:t>
            </a:r>
            <a:r>
              <a:rPr b="1" lang="ru-RU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учасників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505 учасників офлайн</a:t>
            </a:r>
            <a:endParaRPr/>
          </a:p>
          <a:p>
            <a: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2416 учасників онлайн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33"/>
          <p:cNvSpPr/>
          <p:nvPr/>
        </p:nvSpPr>
        <p:spPr>
          <a:xfrm>
            <a:off x="705712" y="57389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8" name="Google Shape;118;p33"/>
          <p:cNvSpPr txBox="1"/>
          <p:nvPr/>
        </p:nvSpPr>
        <p:spPr>
          <a:xfrm>
            <a:off x="611100" y="1615175"/>
            <a:ext cx="327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Офлайн та онлайн консультації</a:t>
            </a:r>
            <a:endParaRPr b="1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tower&#10;&#10;Description automatically generated" id="119" name="Google Shape;1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0" name="Google Shape;12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8185" y="1064293"/>
            <a:ext cx="3740673" cy="3722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3"/>
          <p:cNvSpPr txBox="1"/>
          <p:nvPr/>
        </p:nvSpPr>
        <p:spPr>
          <a:xfrm>
            <a:off x="4716039" y="2712838"/>
            <a:ext cx="124496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Офлайн-</a:t>
            </a:r>
            <a:endParaRPr b="1" i="0" sz="14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консультації</a:t>
            </a:r>
            <a:endParaRPr/>
          </a:p>
        </p:txBody>
      </p:sp>
      <p:pic>
        <p:nvPicPr>
          <p:cNvPr id="122" name="Google Shape;12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8858" y="2302166"/>
            <a:ext cx="1787055" cy="151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75" name="Google Shape;475;p51"/>
          <p:cNvPicPr preferRelativeResize="0"/>
          <p:nvPr/>
        </p:nvPicPr>
        <p:blipFill rotWithShape="1">
          <a:blip r:embed="rId3">
            <a:alphaModFix/>
          </a:blip>
          <a:srcRect b="0" l="0" r="0" t="-4006"/>
          <a:stretch/>
        </p:blipFill>
        <p:spPr>
          <a:xfrm rot="10800000">
            <a:off x="5987580" y="0"/>
            <a:ext cx="315642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1"/>
          <p:cNvSpPr/>
          <p:nvPr/>
        </p:nvSpPr>
        <p:spPr>
          <a:xfrm>
            <a:off x="1" y="2273300"/>
            <a:ext cx="3941524" cy="2870200"/>
          </a:xfrm>
          <a:custGeom>
            <a:rect b="b" l="l" r="r" t="t"/>
            <a:pathLst>
              <a:path extrusionOk="0" h="2870200" w="3941524">
                <a:moveTo>
                  <a:pt x="917575" y="0"/>
                </a:moveTo>
                <a:cubicBezTo>
                  <a:pt x="2487509" y="0"/>
                  <a:pt x="3778770" y="1193141"/>
                  <a:pt x="3934046" y="2722108"/>
                </a:cubicBezTo>
                <a:lnTo>
                  <a:pt x="3941524" y="2870200"/>
                </a:lnTo>
                <a:lnTo>
                  <a:pt x="0" y="2870200"/>
                </a:lnTo>
                <a:lnTo>
                  <a:pt x="0" y="143947"/>
                </a:lnTo>
                <a:lnTo>
                  <a:pt x="69530" y="120188"/>
                </a:lnTo>
                <a:cubicBezTo>
                  <a:pt x="338647" y="41947"/>
                  <a:pt x="623212" y="0"/>
                  <a:pt x="917575" y="0"/>
                </a:cubicBezTo>
                <a:close/>
              </a:path>
            </a:pathLst>
          </a:cu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1"/>
          <p:cNvSpPr txBox="1"/>
          <p:nvPr/>
        </p:nvSpPr>
        <p:spPr>
          <a:xfrm>
            <a:off x="221762" y="2571750"/>
            <a:ext cx="2584861" cy="611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1200"/>
              <a:buFont typeface="Lato Black"/>
              <a:buNone/>
            </a:pPr>
            <a:r>
              <a:rPr b="0" i="0" lang="ru-RU" sz="12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Навички, якими </a:t>
            </a:r>
            <a:endParaRPr b="0" i="0" sz="12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1200"/>
              <a:buFont typeface="Lato Black"/>
              <a:buNone/>
            </a:pPr>
            <a:r>
              <a:rPr b="0" i="0" lang="ru-RU" sz="12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повинна володіти дитина після завершення навчання у ЗДО *:</a:t>
            </a:r>
            <a:endParaRPr b="0" i="0" sz="1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51"/>
          <p:cNvSpPr txBox="1"/>
          <p:nvPr/>
        </p:nvSpPr>
        <p:spPr>
          <a:xfrm>
            <a:off x="611090" y="843727"/>
            <a:ext cx="41133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“Портрет дитини”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після здобуття дошкільної освіти очима батьків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705712" y="638940"/>
            <a:ext cx="531491" cy="770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0" name="Google Shape;480;p51"/>
          <p:cNvSpPr txBox="1"/>
          <p:nvPr/>
        </p:nvSpPr>
        <p:spPr>
          <a:xfrm>
            <a:off x="214794" y="4331435"/>
            <a:ext cx="124570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225"/>
              <a:buFont typeface="Lato"/>
              <a:buNone/>
            </a:pPr>
            <a:r>
              <a:rPr b="0" i="0" lang="ru-RU" sz="900" u="none" cap="none" strike="noStrike">
                <a:solidFill>
                  <a:srgbClr val="FCBB00"/>
                </a:solidFill>
                <a:latin typeface="Lato"/>
                <a:ea typeface="Lato"/>
                <a:cs typeface="Lato"/>
                <a:sym typeface="Lato"/>
              </a:rPr>
              <a:t>вміння керувати власними емоціями</a:t>
            </a:r>
            <a:endParaRPr b="0" i="0" sz="900" u="none" cap="none" strike="noStrike">
              <a:solidFill>
                <a:srgbClr val="FCBB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51"/>
          <p:cNvSpPr/>
          <p:nvPr/>
        </p:nvSpPr>
        <p:spPr>
          <a:xfrm>
            <a:off x="237078" y="3356142"/>
            <a:ext cx="868267" cy="868267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1"/>
          <p:cNvSpPr/>
          <p:nvPr/>
        </p:nvSpPr>
        <p:spPr>
          <a:xfrm>
            <a:off x="1287196" y="3224284"/>
            <a:ext cx="1000125" cy="1000125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1"/>
          <p:cNvSpPr/>
          <p:nvPr/>
        </p:nvSpPr>
        <p:spPr>
          <a:xfrm>
            <a:off x="2434942" y="3039852"/>
            <a:ext cx="1184558" cy="1184558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1"/>
          <p:cNvSpPr txBox="1"/>
          <p:nvPr/>
        </p:nvSpPr>
        <p:spPr>
          <a:xfrm>
            <a:off x="244376" y="3646742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75"/>
              <a:buFont typeface="Lato Black"/>
              <a:buNone/>
            </a:pPr>
            <a:r>
              <a:rPr b="1" i="0" lang="ru-RU" sz="11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65,40%</a:t>
            </a:r>
            <a:endParaRPr b="1" i="0" sz="11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85" name="Google Shape;485;p51"/>
          <p:cNvSpPr txBox="1"/>
          <p:nvPr/>
        </p:nvSpPr>
        <p:spPr>
          <a:xfrm>
            <a:off x="1353125" y="3584155"/>
            <a:ext cx="8682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350"/>
              <a:buFont typeface="Lato Black"/>
              <a:buNone/>
            </a:pPr>
            <a:r>
              <a:rPr b="1" i="0" lang="ru-RU" sz="1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77,35%</a:t>
            </a:r>
            <a:endParaRPr b="1" i="0" sz="1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86" name="Google Shape;486;p51"/>
          <p:cNvSpPr txBox="1"/>
          <p:nvPr/>
        </p:nvSpPr>
        <p:spPr>
          <a:xfrm>
            <a:off x="2527804" y="3459006"/>
            <a:ext cx="104671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50"/>
              <a:buFont typeface="Lato Black"/>
              <a:buNone/>
            </a:pPr>
            <a:r>
              <a:rPr b="1" i="0" lang="ru-RU" sz="18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79,25%</a:t>
            </a:r>
            <a:endParaRPr b="1" i="0" sz="18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87" name="Google Shape;487;p51"/>
          <p:cNvSpPr txBox="1"/>
          <p:nvPr/>
        </p:nvSpPr>
        <p:spPr>
          <a:xfrm>
            <a:off x="1513516" y="4331435"/>
            <a:ext cx="106635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225"/>
              <a:buFont typeface="Lato"/>
              <a:buNone/>
            </a:pPr>
            <a:r>
              <a:rPr b="0" i="0" lang="ru-RU" sz="900" u="none" cap="none" strike="noStrike">
                <a:solidFill>
                  <a:srgbClr val="FCBB00"/>
                </a:solidFill>
                <a:latin typeface="Lato"/>
                <a:ea typeface="Lato"/>
                <a:cs typeface="Lato"/>
                <a:sym typeface="Lato"/>
              </a:rPr>
              <a:t>вміння обґрунтовувати власну думку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1"/>
          <p:cNvSpPr txBox="1"/>
          <p:nvPr/>
        </p:nvSpPr>
        <p:spPr>
          <a:xfrm>
            <a:off x="2721135" y="4331435"/>
            <a:ext cx="93419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225"/>
              <a:buFont typeface="Lato"/>
              <a:buNone/>
            </a:pPr>
            <a:r>
              <a:rPr b="0" i="0" lang="ru-RU" sz="900" u="none" cap="none" strike="noStrike">
                <a:solidFill>
                  <a:srgbClr val="FCBB00"/>
                </a:solidFill>
                <a:latin typeface="Lato"/>
                <a:ea typeface="Lato"/>
                <a:cs typeface="Lato"/>
                <a:sym typeface="Lato"/>
              </a:rPr>
              <a:t>вміння домовлятися </a:t>
            </a:r>
            <a:endParaRPr b="0" i="0" sz="900" u="none" cap="none" strike="noStrike">
              <a:solidFill>
                <a:srgbClr val="FCBB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225"/>
              <a:buFont typeface="Lato"/>
              <a:buNone/>
            </a:pPr>
            <a:r>
              <a:rPr b="0" i="0" lang="ru-RU" sz="900" u="none" cap="none" strike="noStrike">
                <a:solidFill>
                  <a:srgbClr val="FCBB00"/>
                </a:solidFill>
                <a:latin typeface="Lato"/>
                <a:ea typeface="Lato"/>
                <a:cs typeface="Lato"/>
                <a:sym typeface="Lato"/>
              </a:rPr>
              <a:t>з іншими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1"/>
          <p:cNvSpPr txBox="1"/>
          <p:nvPr/>
        </p:nvSpPr>
        <p:spPr>
          <a:xfrm>
            <a:off x="4588944" y="1717439"/>
            <a:ext cx="1379775" cy="555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вміє комунікувати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1"/>
          <p:cNvSpPr txBox="1"/>
          <p:nvPr/>
        </p:nvSpPr>
        <p:spPr>
          <a:xfrm>
            <a:off x="5270671" y="962450"/>
            <a:ext cx="1643877" cy="490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підготовлена до школи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1"/>
          <p:cNvSpPr txBox="1"/>
          <p:nvPr/>
        </p:nvSpPr>
        <p:spPr>
          <a:xfrm>
            <a:off x="4088247" y="2618325"/>
            <a:ext cx="1026299" cy="4622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зацікавлена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1"/>
          <p:cNvSpPr txBox="1"/>
          <p:nvPr/>
        </p:nvSpPr>
        <p:spPr>
          <a:xfrm>
            <a:off x="4390952" y="3384877"/>
            <a:ext cx="1122554" cy="716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володіє емоційним інтелектом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493" name="Google Shape;49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1033" y="3542091"/>
            <a:ext cx="348090" cy="348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94" name="Google Shape;49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993" y="2687370"/>
            <a:ext cx="348090" cy="348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95" name="Google Shape;49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522" y="1821324"/>
            <a:ext cx="348090" cy="348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96" name="Google Shape;49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3908" y="1055579"/>
            <a:ext cx="348090" cy="34809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1"/>
          <p:cNvSpPr txBox="1"/>
          <p:nvPr/>
        </p:nvSpPr>
        <p:spPr>
          <a:xfrm>
            <a:off x="7132520" y="4806950"/>
            <a:ext cx="2003014" cy="3163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*Згідно з результатами онлайн-опитування</a:t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hand holding a person posing for a picture&#10;&#10;Description automatically generated" id="498" name="Google Shape;49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6026" y="1505340"/>
            <a:ext cx="2420880" cy="36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1"/>
          <p:cNvSpPr txBox="1"/>
          <p:nvPr/>
        </p:nvSpPr>
        <p:spPr>
          <a:xfrm>
            <a:off x="7573848" y="2547825"/>
            <a:ext cx="1276238" cy="4622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фізично-активна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1"/>
          <p:cNvSpPr txBox="1"/>
          <p:nvPr/>
        </p:nvSpPr>
        <p:spPr>
          <a:xfrm>
            <a:off x="7104537" y="1505340"/>
            <a:ext cx="1248502" cy="555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має елементарні знання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501" name="Google Shape;50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952" y="1647279"/>
            <a:ext cx="348090" cy="348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502" name="Google Shape;50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7785" y="2634436"/>
            <a:ext cx="348090" cy="34809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1"/>
          <p:cNvSpPr txBox="1"/>
          <p:nvPr/>
        </p:nvSpPr>
        <p:spPr>
          <a:xfrm>
            <a:off x="7417933" y="3459006"/>
            <a:ext cx="1432189" cy="555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має навички самообслуговування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504" name="Google Shape;50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950" y="3560961"/>
            <a:ext cx="348090" cy="3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"/>
          <p:cNvSpPr/>
          <p:nvPr/>
        </p:nvSpPr>
        <p:spPr>
          <a:xfrm>
            <a:off x="0" y="2150368"/>
            <a:ext cx="9159332" cy="2993130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510" name="Google Shape;510;p52"/>
          <p:cNvPicPr preferRelativeResize="0"/>
          <p:nvPr/>
        </p:nvPicPr>
        <p:blipFill rotWithShape="1">
          <a:blip r:embed="rId3">
            <a:alphaModFix/>
          </a:blip>
          <a:srcRect b="0" l="0" r="0" t="-55332"/>
          <a:stretch/>
        </p:blipFill>
        <p:spPr>
          <a:xfrm flipH="1">
            <a:off x="6083300" y="2171701"/>
            <a:ext cx="30607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mplement, boy, small&#10;&#10;Description automatically generated" id="511" name="Google Shape;51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511" y="131618"/>
            <a:ext cx="2456019" cy="201874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2"/>
          <p:cNvSpPr txBox="1"/>
          <p:nvPr/>
        </p:nvSpPr>
        <p:spPr>
          <a:xfrm>
            <a:off x="2596909" y="594699"/>
            <a:ext cx="3486391" cy="9093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Освітній процес в інклюзивних групах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13" name="Google Shape;513;p52"/>
          <p:cNvSpPr/>
          <p:nvPr/>
        </p:nvSpPr>
        <p:spPr>
          <a:xfrm>
            <a:off x="2691530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14" name="Google Shape;514;p52"/>
          <p:cNvSpPr txBox="1"/>
          <p:nvPr/>
        </p:nvSpPr>
        <p:spPr>
          <a:xfrm>
            <a:off x="558251" y="2397314"/>
            <a:ext cx="39327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Вважають пріоритетною допомогу від асистента дитини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Потребують додаткових тренінгів/семінарів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Курсів підвищення кваліфікації із зазначеної теми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Ознайомлення з міжнародним досвідом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Надання методичних рекомендацій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Своєчасне оновлення законодавства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Інше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2"/>
          <p:cNvSpPr txBox="1"/>
          <p:nvPr/>
        </p:nvSpPr>
        <p:spPr>
          <a:xfrm>
            <a:off x="2596909" y="1427332"/>
            <a:ext cx="304650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Результати онлайн-опитування серед вихователів та керівників ЗДО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52"/>
          <p:cNvSpPr txBox="1"/>
          <p:nvPr/>
        </p:nvSpPr>
        <p:spPr>
          <a:xfrm>
            <a:off x="8018605" y="2324712"/>
            <a:ext cx="68665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31,1%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7" name="Google Shape;517;p52"/>
          <p:cNvSpPr/>
          <p:nvPr/>
        </p:nvSpPr>
        <p:spPr>
          <a:xfrm>
            <a:off x="4572000" y="2324712"/>
            <a:ext cx="3431273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18" name="Google Shape;518;p52"/>
          <p:cNvSpPr txBox="1"/>
          <p:nvPr/>
        </p:nvSpPr>
        <p:spPr>
          <a:xfrm>
            <a:off x="6923661" y="2716609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22,2%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9" name="Google Shape;519;p52"/>
          <p:cNvSpPr/>
          <p:nvPr/>
        </p:nvSpPr>
        <p:spPr>
          <a:xfrm>
            <a:off x="4572000" y="2716609"/>
            <a:ext cx="2351661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0" name="Google Shape;520;p52"/>
          <p:cNvSpPr txBox="1"/>
          <p:nvPr/>
        </p:nvSpPr>
        <p:spPr>
          <a:xfrm>
            <a:off x="6714067" y="3108506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18,1%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1" name="Google Shape;521;p52"/>
          <p:cNvSpPr/>
          <p:nvPr/>
        </p:nvSpPr>
        <p:spPr>
          <a:xfrm>
            <a:off x="4572000" y="3108506"/>
            <a:ext cx="2072857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2" name="Google Shape;522;p52"/>
          <p:cNvSpPr txBox="1"/>
          <p:nvPr/>
        </p:nvSpPr>
        <p:spPr>
          <a:xfrm>
            <a:off x="5835412" y="3500403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12,6%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52"/>
          <p:cNvSpPr/>
          <p:nvPr/>
        </p:nvSpPr>
        <p:spPr>
          <a:xfrm>
            <a:off x="4572000" y="3500403"/>
            <a:ext cx="1206947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4" name="Google Shape;524;p52"/>
          <p:cNvSpPr txBox="1"/>
          <p:nvPr/>
        </p:nvSpPr>
        <p:spPr>
          <a:xfrm>
            <a:off x="5381315" y="3892300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9,6%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5" name="Google Shape;525;p52"/>
          <p:cNvSpPr/>
          <p:nvPr/>
        </p:nvSpPr>
        <p:spPr>
          <a:xfrm>
            <a:off x="4572000" y="3892300"/>
            <a:ext cx="766933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5109151" y="4284197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4,8%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7" name="Google Shape;527;p52"/>
          <p:cNvSpPr/>
          <p:nvPr/>
        </p:nvSpPr>
        <p:spPr>
          <a:xfrm>
            <a:off x="4572001" y="4284197"/>
            <a:ext cx="514220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8" name="Google Shape;528;p52"/>
          <p:cNvSpPr txBox="1"/>
          <p:nvPr/>
        </p:nvSpPr>
        <p:spPr>
          <a:xfrm>
            <a:off x="4742636" y="4676094"/>
            <a:ext cx="63867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1,6%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9" name="Google Shape;529;p52"/>
          <p:cNvSpPr/>
          <p:nvPr/>
        </p:nvSpPr>
        <p:spPr>
          <a:xfrm>
            <a:off x="4572001" y="4676094"/>
            <a:ext cx="133220" cy="346249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3"/>
          <p:cNvSpPr/>
          <p:nvPr/>
        </p:nvSpPr>
        <p:spPr>
          <a:xfrm>
            <a:off x="0" y="3491345"/>
            <a:ext cx="9144000" cy="1652100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"/>
              <a:buFont typeface="Lato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tower&#10;&#10;Description automatically generated" id="535" name="Google Shape;53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3"/>
          <p:cNvSpPr txBox="1"/>
          <p:nvPr/>
        </p:nvSpPr>
        <p:spPr>
          <a:xfrm>
            <a:off x="611091" y="594699"/>
            <a:ext cx="4705976" cy="9093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Переваги і недоліки здобуття дошкільної освіти в ЗДО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37" name="Google Shape;537;p53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38" name="Google Shape;538;p53"/>
          <p:cNvSpPr txBox="1"/>
          <p:nvPr/>
        </p:nvSpPr>
        <p:spPr>
          <a:xfrm>
            <a:off x="611091" y="1941310"/>
            <a:ext cx="226334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Переваги</a:t>
            </a:r>
            <a:endParaRPr b="0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39" name="Google Shape;539;p53"/>
          <p:cNvSpPr/>
          <p:nvPr/>
        </p:nvSpPr>
        <p:spPr>
          <a:xfrm>
            <a:off x="705712" y="2304007"/>
            <a:ext cx="8009339" cy="770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40" name="Google Shape;540;p53"/>
          <p:cNvSpPr txBox="1"/>
          <p:nvPr/>
        </p:nvSpPr>
        <p:spPr>
          <a:xfrm>
            <a:off x="626664" y="2474135"/>
            <a:ext cx="1092537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соціалізація та 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комунікація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p53"/>
          <p:cNvSpPr/>
          <p:nvPr/>
        </p:nvSpPr>
        <p:spPr>
          <a:xfrm>
            <a:off x="5553626" y="740190"/>
            <a:ext cx="2686050" cy="1037062"/>
          </a:xfrm>
          <a:prstGeom prst="wedgeRectCallout">
            <a:avLst>
              <a:gd fmla="val 32934" name="adj1"/>
              <a:gd fmla="val 101608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300"/>
              <a:buFont typeface="Lato Black"/>
              <a:buNone/>
            </a:pPr>
            <a:r>
              <a:rPr b="0" i="0" lang="ru-RU" sz="12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71% </a:t>
            </a:r>
            <a:r>
              <a:rPr lang="ru-RU" sz="1200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батьків зазначили, що здобуття дошкільної освіти в ЗДО має більше переваг, ніж домашня дошкільна освіта</a:t>
            </a:r>
            <a:r>
              <a:rPr b="0" i="0" lang="ru-RU" sz="12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*</a:t>
            </a:r>
            <a:endParaRPr b="0" i="0" sz="12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42" name="Google Shape;542;p53"/>
          <p:cNvSpPr txBox="1"/>
          <p:nvPr/>
        </p:nvSpPr>
        <p:spPr>
          <a:xfrm>
            <a:off x="1776350" y="2474135"/>
            <a:ext cx="1018309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вільний час для батьків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3" name="Google Shape;543;p53"/>
          <p:cNvSpPr txBox="1"/>
          <p:nvPr/>
        </p:nvSpPr>
        <p:spPr>
          <a:xfrm>
            <a:off x="2794659" y="2474135"/>
            <a:ext cx="1161663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сучасний освітній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простір 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та нові технології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4" name="Google Shape;544;p53"/>
          <p:cNvSpPr txBox="1"/>
          <p:nvPr/>
        </p:nvSpPr>
        <p:spPr>
          <a:xfrm>
            <a:off x="3680431" y="2474135"/>
            <a:ext cx="1146707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високий рівень вихователів та здобуття нових навичок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5" name="Google Shape;545;p53"/>
          <p:cNvSpPr txBox="1"/>
          <p:nvPr/>
        </p:nvSpPr>
        <p:spPr>
          <a:xfrm>
            <a:off x="4906175" y="2474135"/>
            <a:ext cx="1153456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врахування індивідуальних особливостей дитини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Google Shape;546;p53"/>
          <p:cNvSpPr txBox="1"/>
          <p:nvPr/>
        </p:nvSpPr>
        <p:spPr>
          <a:xfrm>
            <a:off x="6071753" y="2474135"/>
            <a:ext cx="937098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всебічний розвиток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7" name="Google Shape;547;p53"/>
          <p:cNvSpPr txBox="1"/>
          <p:nvPr/>
        </p:nvSpPr>
        <p:spPr>
          <a:xfrm>
            <a:off x="6896651" y="2474135"/>
            <a:ext cx="1036623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самостійність дитини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p53"/>
          <p:cNvSpPr txBox="1"/>
          <p:nvPr/>
        </p:nvSpPr>
        <p:spPr>
          <a:xfrm>
            <a:off x="7933274" y="2474135"/>
            <a:ext cx="961343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яскраве оформлення садочків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9" name="Google Shape;549;p53"/>
          <p:cNvSpPr txBox="1"/>
          <p:nvPr/>
        </p:nvSpPr>
        <p:spPr>
          <a:xfrm>
            <a:off x="635504" y="4243466"/>
            <a:ext cx="1427924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відсутнє належне фінансування ЗДО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53"/>
          <p:cNvSpPr txBox="1"/>
          <p:nvPr/>
        </p:nvSpPr>
        <p:spPr>
          <a:xfrm>
            <a:off x="2240935" y="4243466"/>
            <a:ext cx="1254736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перевантаження груп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p53"/>
          <p:cNvSpPr txBox="1"/>
          <p:nvPr/>
        </p:nvSpPr>
        <p:spPr>
          <a:xfrm>
            <a:off x="3673178" y="4243466"/>
            <a:ext cx="1580687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брак кваліфікованих кадрів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2" name="Google Shape;552;p53"/>
          <p:cNvSpPr txBox="1"/>
          <p:nvPr/>
        </p:nvSpPr>
        <p:spPr>
          <a:xfrm>
            <a:off x="5373516" y="4243466"/>
            <a:ext cx="1242030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неякісне харчування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53"/>
          <p:cNvSpPr txBox="1"/>
          <p:nvPr/>
        </p:nvSpPr>
        <p:spPr>
          <a:xfrm>
            <a:off x="6528180" y="4243466"/>
            <a:ext cx="1242030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Lato"/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підвищена захворюваність дітей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4" name="Google Shape;554;p53"/>
          <p:cNvSpPr txBox="1"/>
          <p:nvPr/>
        </p:nvSpPr>
        <p:spPr>
          <a:xfrm>
            <a:off x="611091" y="3709973"/>
            <a:ext cx="226334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Lato Black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Недоліки</a:t>
            </a:r>
            <a:endParaRPr b="0" i="0" sz="1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55" name="Google Shape;555;p53"/>
          <p:cNvSpPr/>
          <p:nvPr/>
        </p:nvSpPr>
        <p:spPr>
          <a:xfrm>
            <a:off x="705712" y="4072670"/>
            <a:ext cx="8009339" cy="770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6" name="Google Shape;556;p53"/>
          <p:cNvSpPr txBox="1"/>
          <p:nvPr/>
        </p:nvSpPr>
        <p:spPr>
          <a:xfrm>
            <a:off x="7152125" y="4763675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"/>
              <a:buFont typeface="Lato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*Згідно з результатами онлайн-опитування</a:t>
            </a:r>
            <a:endParaRPr b="0" i="0" sz="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small child sitting on a table&#10;&#10;Description automatically generated" id="562" name="Google Shape;562;p54"/>
          <p:cNvPicPr preferRelativeResize="0"/>
          <p:nvPr>
            <p:ph idx="2" type="pic"/>
          </p:nvPr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54"/>
          <p:cNvSpPr txBox="1"/>
          <p:nvPr/>
        </p:nvSpPr>
        <p:spPr>
          <a:xfrm>
            <a:off x="603769" y="1854103"/>
            <a:ext cx="585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ПЕРСПЕКТИВИ РОЗВИТКУ ДОШКІЛЬНОЇ ОСВІТИ В УКРАЇНІ </a:t>
            </a: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– </a:t>
            </a:r>
            <a:r>
              <a:rPr b="1" lang="ru-RU" sz="3300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НАСТУПНІ КРОКИ</a:t>
            </a:r>
            <a:endParaRPr b="1" i="0" sz="33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64" name="Google Shape;564;p54"/>
          <p:cNvSpPr/>
          <p:nvPr/>
        </p:nvSpPr>
        <p:spPr>
          <a:xfrm>
            <a:off x="705712" y="1718863"/>
            <a:ext cx="531600" cy="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565" name="Google Shape;56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ower&#10;&#10;Description automatically generated" id="570" name="Google Shape;57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5"/>
          <p:cNvSpPr/>
          <p:nvPr/>
        </p:nvSpPr>
        <p:spPr>
          <a:xfrm>
            <a:off x="4780863" y="1420091"/>
            <a:ext cx="3162300" cy="3162300"/>
          </a:xfrm>
          <a:prstGeom prst="ellipse">
            <a:avLst/>
          </a:prstGeom>
          <a:solidFill>
            <a:srgbClr val="FCBB00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5"/>
          <p:cNvSpPr txBox="1"/>
          <p:nvPr/>
        </p:nvSpPr>
        <p:spPr>
          <a:xfrm>
            <a:off x="611091" y="594699"/>
            <a:ext cx="5491836" cy="9093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Перспективи забезпечення доступ</a:t>
            </a:r>
            <a:r>
              <a:rPr b="1" lang="ru-RU" sz="2400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у</a:t>
            </a: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 до дошкільної освіти в Україні 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73" name="Google Shape;573;p55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4" name="Google Shape;574;p55"/>
          <p:cNvSpPr txBox="1"/>
          <p:nvPr/>
        </p:nvSpPr>
        <p:spPr>
          <a:xfrm>
            <a:off x="585340" y="1794553"/>
            <a:ext cx="2968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2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Шляхи забезпечення доступності:</a:t>
            </a:r>
            <a:endParaRPr b="0" i="0" sz="20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t/>
            </a:r>
            <a:endParaRPr sz="1600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t/>
            </a:r>
            <a:endParaRPr sz="1600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5" name="Google Shape;575;p55"/>
          <p:cNvSpPr/>
          <p:nvPr/>
        </p:nvSpPr>
        <p:spPr>
          <a:xfrm>
            <a:off x="705712" y="1504016"/>
            <a:ext cx="531600" cy="77100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6" name="Google Shape;576;p55"/>
          <p:cNvSpPr txBox="1"/>
          <p:nvPr/>
        </p:nvSpPr>
        <p:spPr>
          <a:xfrm>
            <a:off x="641325" y="2571750"/>
            <a:ext cx="29127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968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розширення форм організації ДО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створення додаткових місць у ЗДО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спрощення вимог до відкриття та функціонування приватних ЗДО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забезпечення безбар’єрного та інклюзивного доступу до ЗДО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5"/>
          <p:cNvSpPr txBox="1"/>
          <p:nvPr/>
        </p:nvSpPr>
        <p:spPr>
          <a:xfrm>
            <a:off x="5438562" y="2217004"/>
            <a:ext cx="178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0" i="0" lang="ru-RU" sz="20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Реалізація:</a:t>
            </a:r>
            <a:endParaRPr b="0" i="0" sz="20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78" name="Google Shape;578;p55"/>
          <p:cNvSpPr/>
          <p:nvPr/>
        </p:nvSpPr>
        <p:spPr>
          <a:xfrm>
            <a:off x="6065690" y="2571750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9" name="Google Shape;579;p55"/>
          <p:cNvSpPr txBox="1"/>
          <p:nvPr/>
        </p:nvSpPr>
        <p:spPr>
          <a:xfrm>
            <a:off x="5102820" y="2586960"/>
            <a:ext cx="25185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200"/>
              <a:buFont typeface="Arial"/>
              <a:buNone/>
            </a:pPr>
            <a:r>
              <a:rPr i="0" lang="ru-RU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Внесення змін до ЗУ</a:t>
            </a:r>
            <a:endParaRPr i="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200"/>
              <a:buFont typeface="Arial"/>
              <a:buNone/>
            </a:pPr>
            <a:r>
              <a:rPr i="0" lang="ru-RU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«Про дошкільну освіту», Положення про ЗДО, Ліцензійних умов провадження освітньої діяльності та інших НПА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drawing&#10;&#10;Description automatically generated" id="580" name="Google Shape;58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3715" y="1695562"/>
            <a:ext cx="348090" cy="3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ower&#10;&#10;Description automatically generated" id="585" name="Google Shape;58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6"/>
          <p:cNvSpPr/>
          <p:nvPr/>
        </p:nvSpPr>
        <p:spPr>
          <a:xfrm>
            <a:off x="5275988" y="1420091"/>
            <a:ext cx="3162300" cy="3162300"/>
          </a:xfrm>
          <a:prstGeom prst="ellipse">
            <a:avLst/>
          </a:prstGeom>
          <a:solidFill>
            <a:srgbClr val="FCBB00"/>
          </a:solidFill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6"/>
          <p:cNvSpPr txBox="1"/>
          <p:nvPr/>
        </p:nvSpPr>
        <p:spPr>
          <a:xfrm>
            <a:off x="611091" y="594699"/>
            <a:ext cx="4539336" cy="9093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Перспективи забезпечення якості дошкільної освіти в Україні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8" name="Google Shape;588;p56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9" name="Google Shape;589;p56"/>
          <p:cNvSpPr txBox="1"/>
          <p:nvPr/>
        </p:nvSpPr>
        <p:spPr>
          <a:xfrm>
            <a:off x="611090" y="1981078"/>
            <a:ext cx="2935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2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Шляхи підвищення  якості дошкільної освіти:</a:t>
            </a:r>
            <a:endParaRPr b="0" i="0" sz="20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56"/>
          <p:cNvSpPr/>
          <p:nvPr/>
        </p:nvSpPr>
        <p:spPr>
          <a:xfrm>
            <a:off x="705712" y="1852491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91" name="Google Shape;591;p56"/>
          <p:cNvSpPr txBox="1"/>
          <p:nvPr/>
        </p:nvSpPr>
        <p:spPr>
          <a:xfrm>
            <a:off x="682025" y="2676725"/>
            <a:ext cx="49158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905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b="0" i="0" lang="ru-RU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удосконалення змісту ДО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b="0" i="0" lang="ru-RU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перепідготовка педагогічних працівників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b="0" i="0" lang="ru-RU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підвищення їх мотивації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b="0" i="0" lang="ru-RU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створення сучасного, безпечного та комфортного середовища у ЗДО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b="0" i="0" lang="ru-RU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забезпечення наступності між дошкільною та початковою освітою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b="0" i="0" lang="ru-RU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співпраця з батьками дітей задля єдності педагогічного впливу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6"/>
          <p:cNvSpPr txBox="1"/>
          <p:nvPr/>
        </p:nvSpPr>
        <p:spPr>
          <a:xfrm>
            <a:off x="5933687" y="2005528"/>
            <a:ext cx="178574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Реалізація:</a:t>
            </a:r>
            <a:endParaRPr b="0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93" name="Google Shape;593;p56"/>
          <p:cNvSpPr/>
          <p:nvPr/>
        </p:nvSpPr>
        <p:spPr>
          <a:xfrm>
            <a:off x="6560815" y="2286069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94" name="Google Shape;594;p56"/>
          <p:cNvSpPr txBox="1"/>
          <p:nvPr/>
        </p:nvSpPr>
        <p:spPr>
          <a:xfrm>
            <a:off x="5597895" y="2402728"/>
            <a:ext cx="25185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200"/>
              <a:buFont typeface="Arial"/>
              <a:buNone/>
            </a:pPr>
            <a:r>
              <a:rPr i="0" lang="ru-RU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Прийняття нового ЗУ «Про дошкільну освіту», оновлення Базового компонента дошкільної освіти, затвердження Концепції розвитку дошкільної освіти та нового Положення про заклад дошкільної освіти, оновлення освітніх програм тощо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drawing&#10;&#10;Description automatically generated" id="595" name="Google Shape;59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514" y="1606488"/>
            <a:ext cx="348090" cy="34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ower&#10;&#10;Description automatically generated" id="600" name="Google Shape;60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7"/>
          <p:cNvSpPr/>
          <p:nvPr/>
        </p:nvSpPr>
        <p:spPr>
          <a:xfrm>
            <a:off x="705712" y="1756412"/>
            <a:ext cx="552776" cy="4017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7"/>
          <p:cNvSpPr/>
          <p:nvPr/>
        </p:nvSpPr>
        <p:spPr>
          <a:xfrm>
            <a:off x="5766061" y="1756412"/>
            <a:ext cx="552776" cy="4017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7"/>
          <p:cNvSpPr txBox="1"/>
          <p:nvPr/>
        </p:nvSpPr>
        <p:spPr>
          <a:xfrm>
            <a:off x="611091" y="594699"/>
            <a:ext cx="588284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План комунікаційної підтримки результатів публічних консультацій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4" name="Google Shape;604;p57"/>
          <p:cNvSpPr/>
          <p:nvPr/>
        </p:nvSpPr>
        <p:spPr>
          <a:xfrm>
            <a:off x="705712" y="3899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5" name="Google Shape;605;p57"/>
          <p:cNvSpPr txBox="1"/>
          <p:nvPr/>
        </p:nvSpPr>
        <p:spPr>
          <a:xfrm>
            <a:off x="611091" y="2216606"/>
            <a:ext cx="226334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Створення інформаційних продуктів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6" name="Google Shape;606;p57"/>
          <p:cNvSpPr txBox="1"/>
          <p:nvPr/>
        </p:nvSpPr>
        <p:spPr>
          <a:xfrm>
            <a:off x="5671441" y="2216606"/>
            <a:ext cx="233160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Поширення інформаційних продуктів: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7" name="Google Shape;607;p57"/>
          <p:cNvSpPr txBox="1"/>
          <p:nvPr/>
        </p:nvSpPr>
        <p:spPr>
          <a:xfrm>
            <a:off x="682014" y="3081462"/>
            <a:ext cx="2518385" cy="15598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інформаційної брошури про результати консультацій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репортажного відео з публічних консультацій з участю Міністерки Ганни Новосад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анімаційного відео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інфографіки з найголовнішими витримками зі звіту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прес-релізу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Google Shape;608;p57"/>
          <p:cNvSpPr txBox="1"/>
          <p:nvPr/>
        </p:nvSpPr>
        <p:spPr>
          <a:xfrm>
            <a:off x="5671440" y="3081462"/>
            <a:ext cx="2956477" cy="953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серед національних та регіональних медіа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 сторінках у соцмережах МОН та партнерів проекту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 групах для батьків у Facebook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серед учасників офлайн консультацій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57"/>
          <p:cNvSpPr/>
          <p:nvPr/>
        </p:nvSpPr>
        <p:spPr>
          <a:xfrm>
            <a:off x="3601498" y="1756412"/>
            <a:ext cx="552776" cy="4017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7"/>
          <p:cNvSpPr txBox="1"/>
          <p:nvPr/>
        </p:nvSpPr>
        <p:spPr>
          <a:xfrm>
            <a:off x="3506877" y="2216606"/>
            <a:ext cx="177130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Проведення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прес-брифінгу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за результатами консультацій 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за участю МОН 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та учасників 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проекту</a:t>
            </a:r>
            <a:endParaRPr b="0" i="0" sz="1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small child sitting on a table&#10;&#10;Description automatically generated" id="616" name="Google Shape;616;p58"/>
          <p:cNvPicPr preferRelativeResize="0"/>
          <p:nvPr>
            <p:ph idx="2" type="pic"/>
          </p:nvPr>
        </p:nvPicPr>
        <p:blipFill rotWithShape="1">
          <a:blip r:embed="rId3">
            <a:alphaModFix amt="17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8"/>
          <p:cNvSpPr txBox="1"/>
          <p:nvPr/>
        </p:nvSpPr>
        <p:spPr>
          <a:xfrm>
            <a:off x="603769" y="3549763"/>
            <a:ext cx="691578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825"/>
              <a:buFont typeface="Lato Black"/>
              <a:buNone/>
            </a:pP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ДЯКУЄМО ЗА УВАГУ!</a:t>
            </a:r>
            <a:endParaRPr b="1" i="0" sz="33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18" name="Google Shape;618;p58"/>
          <p:cNvSpPr/>
          <p:nvPr/>
        </p:nvSpPr>
        <p:spPr>
          <a:xfrm>
            <a:off x="705712" y="3414523"/>
            <a:ext cx="531491" cy="770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619" name="Google Shape;619;p58"/>
          <p:cNvPicPr preferRelativeResize="0"/>
          <p:nvPr/>
        </p:nvPicPr>
        <p:blipFill rotWithShape="1">
          <a:blip r:embed="rId4">
            <a:alphaModFix/>
          </a:blip>
          <a:srcRect b="0" l="0" r="0" t="-8750"/>
          <a:stretch/>
        </p:blipFill>
        <p:spPr>
          <a:xfrm>
            <a:off x="5674735" y="1560287"/>
            <a:ext cx="3469265" cy="3583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/>
        </p:nvSpPr>
        <p:spPr>
          <a:xfrm>
            <a:off x="611104" y="801400"/>
            <a:ext cx="627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Групи стейкхолдерів, що взяли участь в офлайн консультаціях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8" name="Google Shape;128;p34"/>
          <p:cNvSpPr/>
          <p:nvPr/>
        </p:nvSpPr>
        <p:spPr>
          <a:xfrm>
            <a:off x="705712" y="596607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9" name="Google Shape;129;p34"/>
          <p:cNvSpPr/>
          <p:nvPr/>
        </p:nvSpPr>
        <p:spPr>
          <a:xfrm>
            <a:off x="6025939" y="596607"/>
            <a:ext cx="531491" cy="770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close up of a logo&#10;&#10;Description automatically generated" id="130" name="Google Shape;1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9900" y="3619825"/>
            <a:ext cx="5303574" cy="15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4"/>
          <p:cNvSpPr/>
          <p:nvPr/>
        </p:nvSpPr>
        <p:spPr>
          <a:xfrm>
            <a:off x="770750" y="1729275"/>
            <a:ext cx="2063700" cy="2119200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4"/>
          <p:cNvSpPr/>
          <p:nvPr/>
        </p:nvSpPr>
        <p:spPr>
          <a:xfrm>
            <a:off x="3489525" y="1740000"/>
            <a:ext cx="2063700" cy="2119200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4"/>
          <p:cNvSpPr/>
          <p:nvPr/>
        </p:nvSpPr>
        <p:spPr>
          <a:xfrm>
            <a:off x="6328825" y="1670150"/>
            <a:ext cx="2063700" cy="2119200"/>
          </a:xfrm>
          <a:prstGeom prst="ellipse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4"/>
          <p:cNvSpPr txBox="1"/>
          <p:nvPr/>
        </p:nvSpPr>
        <p:spPr>
          <a:xfrm>
            <a:off x="1389595" y="2063656"/>
            <a:ext cx="868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8,5%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5" name="Google Shape;135;p34"/>
          <p:cNvSpPr txBox="1"/>
          <p:nvPr/>
        </p:nvSpPr>
        <p:spPr>
          <a:xfrm>
            <a:off x="1246375" y="2495550"/>
            <a:ext cx="10989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Батьки вихованців дитячих садочків</a:t>
            </a:r>
            <a:endParaRPr b="0" i="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34"/>
          <p:cNvSpPr txBox="1"/>
          <p:nvPr/>
        </p:nvSpPr>
        <p:spPr>
          <a:xfrm>
            <a:off x="3835650" y="2458850"/>
            <a:ext cx="1496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Засновники ЗДО та представники органів управління освітою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4"/>
          <p:cNvSpPr txBox="1"/>
          <p:nvPr/>
        </p:nvSpPr>
        <p:spPr>
          <a:xfrm>
            <a:off x="6829284" y="2420444"/>
            <a:ext cx="109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Вихователі та керівники ЗДО, громадські організації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4"/>
          <p:cNvSpPr txBox="1"/>
          <p:nvPr/>
        </p:nvSpPr>
        <p:spPr>
          <a:xfrm>
            <a:off x="3963027" y="2063650"/>
            <a:ext cx="1014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24,4%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9" name="Google Shape;139;p34"/>
          <p:cNvSpPr txBox="1"/>
          <p:nvPr/>
        </p:nvSpPr>
        <p:spPr>
          <a:xfrm>
            <a:off x="6835299" y="1987450"/>
            <a:ext cx="1014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67,1%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/>
          <p:nvPr/>
        </p:nvSpPr>
        <p:spPr>
          <a:xfrm>
            <a:off x="705712" y="490887"/>
            <a:ext cx="531600" cy="77100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5"/>
          <p:cNvSpPr txBox="1"/>
          <p:nvPr/>
        </p:nvSpPr>
        <p:spPr>
          <a:xfrm>
            <a:off x="632550" y="714050"/>
            <a:ext cx="59664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Групи стейкхолдерів, що взяли участь в онлайн </a:t>
            </a:r>
            <a:r>
              <a:rPr b="1" lang="ru-RU" sz="2400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консультаціях</a:t>
            </a:r>
            <a:endParaRPr/>
          </a:p>
        </p:txBody>
      </p:sp>
      <p:sp>
        <p:nvSpPr>
          <p:cNvPr id="147" name="Google Shape;147;p35"/>
          <p:cNvSpPr/>
          <p:nvPr/>
        </p:nvSpPr>
        <p:spPr>
          <a:xfrm>
            <a:off x="911400" y="1930975"/>
            <a:ext cx="2063700" cy="2119200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5"/>
          <p:cNvSpPr/>
          <p:nvPr/>
        </p:nvSpPr>
        <p:spPr>
          <a:xfrm>
            <a:off x="3440425" y="1882550"/>
            <a:ext cx="2063700" cy="2119200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5"/>
          <p:cNvSpPr/>
          <p:nvPr/>
        </p:nvSpPr>
        <p:spPr>
          <a:xfrm>
            <a:off x="5969450" y="1882550"/>
            <a:ext cx="2063700" cy="2119200"/>
          </a:xfrm>
          <a:prstGeom prst="ellipse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5"/>
          <p:cNvSpPr txBox="1"/>
          <p:nvPr/>
        </p:nvSpPr>
        <p:spPr>
          <a:xfrm>
            <a:off x="1450095" y="2225556"/>
            <a:ext cx="868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lang="ru-RU" sz="2400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4,3</a:t>
            </a:r>
            <a:r>
              <a:rPr b="1" i="0" lang="ru-RU" sz="24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b="1" i="0" sz="24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3937826" y="2225550"/>
            <a:ext cx="106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lang="ru-RU" sz="2400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39,2</a:t>
            </a:r>
            <a:r>
              <a:rPr b="1" i="0" lang="ru-RU" sz="24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b="1" i="0" sz="24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6522801" y="2281125"/>
            <a:ext cx="106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 Black"/>
              <a:buNone/>
            </a:pPr>
            <a:r>
              <a:rPr b="1" lang="ru-RU" sz="2400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56</a:t>
            </a:r>
            <a:r>
              <a:rPr b="1" lang="ru-RU" sz="2400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,5</a:t>
            </a:r>
            <a:r>
              <a:rPr b="1" i="0" lang="ru-RU" sz="24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b="1" i="0" sz="24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6382400" y="2749700"/>
            <a:ext cx="12378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1" i="0" lang="ru-RU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Батьки вихованців дитячих садочків</a:t>
            </a:r>
            <a:endParaRPr b="1" i="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1195050" y="2627325"/>
            <a:ext cx="1496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1" i="0" lang="ru-RU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Засновники ЗДО та представники органів управління освітою</a:t>
            </a:r>
            <a:endParaRPr b="1" i="0" u="none" cap="none" strike="noStrike">
              <a:solidFill>
                <a:srgbClr val="FFFFFF"/>
              </a:solidFill>
            </a:endParaRPr>
          </a:p>
        </p:txBody>
      </p:sp>
      <p:sp>
        <p:nvSpPr>
          <p:cNvPr id="155" name="Google Shape;155;p35"/>
          <p:cNvSpPr txBox="1"/>
          <p:nvPr/>
        </p:nvSpPr>
        <p:spPr>
          <a:xfrm>
            <a:off x="3764313" y="2698800"/>
            <a:ext cx="139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1" i="0" lang="ru-RU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Вихователі та керівники ЗДО, громадські організації</a:t>
            </a:r>
            <a:endParaRPr b="1" i="0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/>
        </p:nvSpPr>
        <p:spPr>
          <a:xfrm>
            <a:off x="611091" y="695674"/>
            <a:ext cx="6208809" cy="5330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Цілі публічних консультацій: 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1" name="Google Shape;161;p36"/>
          <p:cNvSpPr/>
          <p:nvPr/>
        </p:nvSpPr>
        <p:spPr>
          <a:xfrm>
            <a:off x="705712" y="490887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162" name="Google Shape;1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6"/>
          <p:cNvSpPr txBox="1"/>
          <p:nvPr/>
        </p:nvSpPr>
        <p:spPr>
          <a:xfrm>
            <a:off x="611091" y="1630304"/>
            <a:ext cx="48991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Обговорення питань щодо: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Переваг здобуття дошкільної освіти у закладі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Критеріїв якості дошкільної освіти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Організації освітнього процесу в закладах дошкільної освіти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Побудови ефективної мережі закладів та запровадження альтернативних форм здобуття дошкільної освіти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Фінансування дошкільної освіти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6"/>
          <p:cNvSpPr/>
          <p:nvPr/>
        </p:nvSpPr>
        <p:spPr>
          <a:xfrm>
            <a:off x="705712" y="1425517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5" name="Google Shape;165;p36"/>
          <p:cNvSpPr txBox="1"/>
          <p:nvPr/>
        </p:nvSpPr>
        <p:spPr>
          <a:xfrm>
            <a:off x="5567994" y="1630304"/>
            <a:ext cx="2418720" cy="23301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Оновлення Положення про заклад дошкільної освіти.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Отримання зворотного зв’язку від учасників.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Пошук та залучення до реформи агентів змін в регіонах. </a:t>
            </a:r>
            <a:endParaRPr b="0" i="0" sz="14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5662613" y="1425517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small child sitting on a table&#10;&#10;Description automatically generated" id="172" name="Google Shape;172;p37"/>
          <p:cNvPicPr preferRelativeResize="0"/>
          <p:nvPr>
            <p:ph idx="2" type="pic"/>
          </p:nvPr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7"/>
          <p:cNvSpPr txBox="1"/>
          <p:nvPr/>
        </p:nvSpPr>
        <p:spPr>
          <a:xfrm>
            <a:off x="603769" y="1854103"/>
            <a:ext cx="691578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ОТРИМАНІ РЕЗУЛЬТАТИ – ЗАБЕЗПЕЧЕННЯ ДОСТУПУ </a:t>
            </a:r>
            <a:endParaRPr b="1" i="0" sz="33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3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ДО ДОШКІЛЬНОЇ ОСВІТИ</a:t>
            </a:r>
            <a:endParaRPr b="1" i="0" sz="33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705712" y="1718863"/>
            <a:ext cx="531600" cy="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picture containing tower&#10;&#10;Description automatically generated" id="175" name="Google Shape;17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/>
          <p:nvPr/>
        </p:nvSpPr>
        <p:spPr>
          <a:xfrm>
            <a:off x="611090" y="831028"/>
            <a:ext cx="492815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Фактори забезпечення доступу до закладів дошкільної освіти: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1" name="Google Shape;181;p38"/>
          <p:cNvSpPr/>
          <p:nvPr/>
        </p:nvSpPr>
        <p:spPr>
          <a:xfrm>
            <a:off x="705712" y="626241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2" name="Google Shape;182;p38"/>
          <p:cNvSpPr txBox="1"/>
          <p:nvPr/>
        </p:nvSpPr>
        <p:spPr>
          <a:xfrm>
            <a:off x="653755" y="3149674"/>
            <a:ext cx="104165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Побудова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ефективної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мережі ЗДО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8"/>
          <p:cNvSpPr txBox="1"/>
          <p:nvPr/>
        </p:nvSpPr>
        <p:spPr>
          <a:xfrm>
            <a:off x="2340016" y="3149674"/>
            <a:ext cx="168197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Стимулювання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приватної ініціативи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 сфері дошкільної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освіти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 txBox="1"/>
          <p:nvPr/>
        </p:nvSpPr>
        <p:spPr>
          <a:xfrm>
            <a:off x="4515677" y="3149674"/>
            <a:ext cx="147798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Першочерговість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зарахування дітей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 ЗДО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8"/>
          <p:cNvSpPr txBox="1"/>
          <p:nvPr/>
        </p:nvSpPr>
        <p:spPr>
          <a:xfrm>
            <a:off x="6457950" y="3149675"/>
            <a:ext cx="1215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Фінансування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дошкільної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Lato"/>
              <a:buNone/>
            </a:pPr>
            <a:r>
              <a:rPr b="0" i="0" lang="ru-RU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освіти</a:t>
            </a:r>
            <a:endParaRPr b="0" i="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611090" y="2053332"/>
            <a:ext cx="7812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1800"/>
              <a:buFont typeface="Lato Black"/>
              <a:buNone/>
            </a:pPr>
            <a:r>
              <a:rPr b="1" i="0" lang="ru-RU" sz="72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b="1" i="0" sz="72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7" name="Google Shape;187;p38"/>
          <p:cNvSpPr txBox="1"/>
          <p:nvPr/>
        </p:nvSpPr>
        <p:spPr>
          <a:xfrm>
            <a:off x="2572698" y="2053332"/>
            <a:ext cx="781291" cy="1096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1800"/>
              <a:buFont typeface="Lato Black"/>
              <a:buNone/>
            </a:pPr>
            <a:r>
              <a:rPr b="1" i="0" lang="ru-RU" sz="72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b="1" i="0" sz="72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8" name="Google Shape;188;p38"/>
          <p:cNvSpPr txBox="1"/>
          <p:nvPr/>
        </p:nvSpPr>
        <p:spPr>
          <a:xfrm>
            <a:off x="4587376" y="2053332"/>
            <a:ext cx="781291" cy="1096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1800"/>
              <a:buFont typeface="Lato Black"/>
              <a:buNone/>
            </a:pPr>
            <a:r>
              <a:rPr b="1" i="0" lang="ru-RU" sz="72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b="1" i="0" sz="72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9" name="Google Shape;189;p38"/>
          <p:cNvSpPr txBox="1"/>
          <p:nvPr/>
        </p:nvSpPr>
        <p:spPr>
          <a:xfrm>
            <a:off x="6548984" y="2053332"/>
            <a:ext cx="781291" cy="1096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B00"/>
              </a:buClr>
              <a:buSzPts val="1800"/>
              <a:buFont typeface="Lato Black"/>
              <a:buNone/>
            </a:pPr>
            <a:r>
              <a:rPr b="1" i="0" lang="ru-RU" sz="7200" u="none" cap="none" strike="noStrike">
                <a:solidFill>
                  <a:srgbClr val="FCBB00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 b="1" i="0" sz="7200" u="none" cap="none" strike="noStrike">
              <a:solidFill>
                <a:srgbClr val="FCB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descr="A picture containing tower&#10;&#10;Description automatically generated" id="190" name="Google Shape;1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321"/>
            <a:ext cx="2686050" cy="233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95" name="Google Shape;195;p39"/>
          <p:cNvPicPr preferRelativeResize="0"/>
          <p:nvPr/>
        </p:nvPicPr>
        <p:blipFill rotWithShape="1">
          <a:blip r:embed="rId3">
            <a:alphaModFix/>
          </a:blip>
          <a:srcRect b="0" l="0" r="0" t="-55332"/>
          <a:stretch/>
        </p:blipFill>
        <p:spPr>
          <a:xfrm>
            <a:off x="0" y="2171701"/>
            <a:ext cx="30607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9"/>
          <p:cNvSpPr/>
          <p:nvPr/>
        </p:nvSpPr>
        <p:spPr>
          <a:xfrm>
            <a:off x="5586083" y="247029"/>
            <a:ext cx="3267302" cy="1722365"/>
          </a:xfrm>
          <a:prstGeom prst="wedgeRectCallout">
            <a:avLst>
              <a:gd fmla="val -34058" name="adj1"/>
              <a:gd fmla="val 87025" name="adj2"/>
            </a:avLst>
          </a:prstGeom>
          <a:solidFill>
            <a:srgbClr val="FCB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>
            <a:off x="611091" y="581599"/>
            <a:ext cx="502078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Фактори забезпечення доступу до закладів дошкільної освіти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39"/>
          <p:cNvSpPr/>
          <p:nvPr/>
        </p:nvSpPr>
        <p:spPr>
          <a:xfrm>
            <a:off x="705712" y="376812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5805055" y="457330"/>
            <a:ext cx="2889330" cy="13273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300"/>
              <a:buFont typeface="Lato"/>
              <a:buNone/>
            </a:pPr>
            <a:r>
              <a:rPr b="1" i="1" lang="ru-RU" sz="12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«У нас є групи в селах, де проживає мало дітей. Сільський голова не може ігнорувати їх право на здобуття освіти і закрити садочок, який фактично відвідує 3 дитини»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Тернопіль (працівники). </a:t>
            </a:r>
            <a:endParaRPr b="0" i="0" sz="1000" u="none" cap="none" strike="noStrike">
              <a:solidFill>
                <a:srgbClr val="3849F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9"/>
          <p:cNvSpPr txBox="1"/>
          <p:nvPr/>
        </p:nvSpPr>
        <p:spPr>
          <a:xfrm>
            <a:off x="3568397" y="2852521"/>
            <a:ext cx="2124235" cy="1744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аналіз ситуації (у тому числі облік дітей та демографічний моніторинг)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планування розвитку мережі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дотримання нормативу наповнення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/>
          <p:nvPr/>
        </p:nvSpPr>
        <p:spPr>
          <a:xfrm>
            <a:off x="6440797" y="2852521"/>
            <a:ext cx="2194049" cy="1744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відповідальність ОМС та забудовників за створення мережі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підвезення дітей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 садочків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ato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достатнє фінансування ЗДО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3231576" y="2950024"/>
            <a:ext cx="281583" cy="281583"/>
          </a:xfrm>
          <a:custGeom>
            <a:rect b="b" l="l" r="r" t="t"/>
            <a:pathLst>
              <a:path extrusionOk="0" h="120000" w="120000">
                <a:moveTo>
                  <a:pt x="117551" y="99393"/>
                </a:moveTo>
                <a:lnTo>
                  <a:pt x="90612" y="72727"/>
                </a:lnTo>
                <a:lnTo>
                  <a:pt x="90612" y="72727"/>
                </a:lnTo>
                <a:lnTo>
                  <a:pt x="94285" y="60606"/>
                </a:lnTo>
                <a:lnTo>
                  <a:pt x="96734" y="48484"/>
                </a:lnTo>
                <a:lnTo>
                  <a:pt x="96734" y="48484"/>
                </a:lnTo>
                <a:lnTo>
                  <a:pt x="94285" y="38787"/>
                </a:lnTo>
                <a:lnTo>
                  <a:pt x="93061" y="30303"/>
                </a:lnTo>
                <a:lnTo>
                  <a:pt x="88163" y="21818"/>
                </a:lnTo>
                <a:lnTo>
                  <a:pt x="83265" y="14545"/>
                </a:lnTo>
                <a:lnTo>
                  <a:pt x="83265" y="14545"/>
                </a:lnTo>
                <a:lnTo>
                  <a:pt x="74693" y="8484"/>
                </a:lnTo>
                <a:lnTo>
                  <a:pt x="66122" y="3636"/>
                </a:lnTo>
                <a:lnTo>
                  <a:pt x="57551" y="2424"/>
                </a:lnTo>
                <a:lnTo>
                  <a:pt x="47755" y="0"/>
                </a:lnTo>
                <a:lnTo>
                  <a:pt x="47755" y="0"/>
                </a:lnTo>
                <a:lnTo>
                  <a:pt x="39183" y="2424"/>
                </a:lnTo>
                <a:lnTo>
                  <a:pt x="29387" y="3636"/>
                </a:lnTo>
                <a:lnTo>
                  <a:pt x="20816" y="8484"/>
                </a:lnTo>
                <a:lnTo>
                  <a:pt x="13469" y="14545"/>
                </a:lnTo>
                <a:lnTo>
                  <a:pt x="13469" y="14545"/>
                </a:lnTo>
                <a:lnTo>
                  <a:pt x="7346" y="21818"/>
                </a:lnTo>
                <a:lnTo>
                  <a:pt x="2448" y="30303"/>
                </a:lnTo>
                <a:lnTo>
                  <a:pt x="1224" y="38787"/>
                </a:lnTo>
                <a:lnTo>
                  <a:pt x="0" y="48484"/>
                </a:lnTo>
                <a:lnTo>
                  <a:pt x="0" y="48484"/>
                </a:lnTo>
                <a:lnTo>
                  <a:pt x="1224" y="56969"/>
                </a:lnTo>
                <a:lnTo>
                  <a:pt x="2448" y="66666"/>
                </a:lnTo>
                <a:lnTo>
                  <a:pt x="7346" y="75151"/>
                </a:lnTo>
                <a:lnTo>
                  <a:pt x="13469" y="82424"/>
                </a:lnTo>
                <a:lnTo>
                  <a:pt x="13469" y="82424"/>
                </a:lnTo>
                <a:lnTo>
                  <a:pt x="20816" y="88484"/>
                </a:lnTo>
                <a:lnTo>
                  <a:pt x="29387" y="93333"/>
                </a:lnTo>
                <a:lnTo>
                  <a:pt x="39183" y="94545"/>
                </a:lnTo>
                <a:lnTo>
                  <a:pt x="47755" y="95757"/>
                </a:lnTo>
                <a:lnTo>
                  <a:pt x="47755" y="95757"/>
                </a:lnTo>
                <a:lnTo>
                  <a:pt x="59999" y="94545"/>
                </a:lnTo>
                <a:lnTo>
                  <a:pt x="72244" y="89696"/>
                </a:lnTo>
                <a:lnTo>
                  <a:pt x="99183" y="117575"/>
                </a:lnTo>
                <a:lnTo>
                  <a:pt x="99183" y="117575"/>
                </a:lnTo>
                <a:lnTo>
                  <a:pt x="104081" y="118787"/>
                </a:lnTo>
                <a:lnTo>
                  <a:pt x="108979" y="119999"/>
                </a:lnTo>
                <a:lnTo>
                  <a:pt x="108979" y="119999"/>
                </a:lnTo>
                <a:lnTo>
                  <a:pt x="112653" y="118787"/>
                </a:lnTo>
                <a:lnTo>
                  <a:pt x="117551" y="117575"/>
                </a:lnTo>
                <a:lnTo>
                  <a:pt x="117551" y="117575"/>
                </a:lnTo>
                <a:lnTo>
                  <a:pt x="118775" y="112727"/>
                </a:lnTo>
                <a:lnTo>
                  <a:pt x="119999" y="107878"/>
                </a:lnTo>
                <a:lnTo>
                  <a:pt x="118775" y="103030"/>
                </a:lnTo>
                <a:lnTo>
                  <a:pt x="117551" y="99393"/>
                </a:lnTo>
                <a:lnTo>
                  <a:pt x="117551" y="99393"/>
                </a:lnTo>
                <a:close/>
                <a:moveTo>
                  <a:pt x="47755" y="24242"/>
                </a:moveTo>
                <a:lnTo>
                  <a:pt x="47755" y="24242"/>
                </a:lnTo>
                <a:lnTo>
                  <a:pt x="52653" y="25454"/>
                </a:lnTo>
                <a:lnTo>
                  <a:pt x="55102" y="27878"/>
                </a:lnTo>
                <a:lnTo>
                  <a:pt x="58775" y="31515"/>
                </a:lnTo>
                <a:lnTo>
                  <a:pt x="59999" y="36363"/>
                </a:lnTo>
                <a:lnTo>
                  <a:pt x="59999" y="36363"/>
                </a:lnTo>
                <a:lnTo>
                  <a:pt x="58775" y="41212"/>
                </a:lnTo>
                <a:lnTo>
                  <a:pt x="55102" y="44848"/>
                </a:lnTo>
                <a:lnTo>
                  <a:pt x="52653" y="47272"/>
                </a:lnTo>
                <a:lnTo>
                  <a:pt x="47755" y="48484"/>
                </a:lnTo>
                <a:lnTo>
                  <a:pt x="47755" y="48484"/>
                </a:lnTo>
                <a:lnTo>
                  <a:pt x="42857" y="47272"/>
                </a:lnTo>
                <a:lnTo>
                  <a:pt x="39183" y="44848"/>
                </a:lnTo>
                <a:lnTo>
                  <a:pt x="35510" y="41212"/>
                </a:lnTo>
                <a:lnTo>
                  <a:pt x="35510" y="36363"/>
                </a:lnTo>
                <a:lnTo>
                  <a:pt x="35510" y="36363"/>
                </a:lnTo>
                <a:lnTo>
                  <a:pt x="35510" y="31515"/>
                </a:lnTo>
                <a:lnTo>
                  <a:pt x="39183" y="27878"/>
                </a:lnTo>
                <a:lnTo>
                  <a:pt x="42857" y="25454"/>
                </a:lnTo>
                <a:lnTo>
                  <a:pt x="47755" y="24242"/>
                </a:lnTo>
                <a:lnTo>
                  <a:pt x="47755" y="24242"/>
                </a:lnTo>
                <a:close/>
                <a:moveTo>
                  <a:pt x="29387" y="72727"/>
                </a:moveTo>
                <a:lnTo>
                  <a:pt x="29387" y="72727"/>
                </a:lnTo>
                <a:lnTo>
                  <a:pt x="31836" y="64242"/>
                </a:lnTo>
                <a:lnTo>
                  <a:pt x="34285" y="59393"/>
                </a:lnTo>
                <a:lnTo>
                  <a:pt x="40408" y="55757"/>
                </a:lnTo>
                <a:lnTo>
                  <a:pt x="47755" y="54545"/>
                </a:lnTo>
                <a:lnTo>
                  <a:pt x="47755" y="54545"/>
                </a:lnTo>
                <a:lnTo>
                  <a:pt x="55102" y="55757"/>
                </a:lnTo>
                <a:lnTo>
                  <a:pt x="61224" y="59393"/>
                </a:lnTo>
                <a:lnTo>
                  <a:pt x="64897" y="64242"/>
                </a:lnTo>
                <a:lnTo>
                  <a:pt x="66122" y="72727"/>
                </a:lnTo>
                <a:lnTo>
                  <a:pt x="29387" y="72727"/>
                </a:lnTo>
                <a:close/>
              </a:path>
            </a:pathLst>
          </a:custGeom>
          <a:solidFill>
            <a:srgbClr val="3849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E828A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203" name="Google Shape;203;p39"/>
          <p:cNvGrpSpPr/>
          <p:nvPr/>
        </p:nvGrpSpPr>
        <p:grpSpPr>
          <a:xfrm>
            <a:off x="3231576" y="4152234"/>
            <a:ext cx="237295" cy="210000"/>
            <a:chOff x="8271521" y="511529"/>
            <a:chExt cx="237295" cy="210000"/>
          </a:xfrm>
        </p:grpSpPr>
        <p:sp>
          <p:nvSpPr>
            <p:cNvPr id="204" name="Google Shape;204;p39"/>
            <p:cNvSpPr/>
            <p:nvPr/>
          </p:nvSpPr>
          <p:spPr>
            <a:xfrm>
              <a:off x="8271521" y="525578"/>
              <a:ext cx="218561" cy="195951"/>
            </a:xfrm>
            <a:custGeom>
              <a:rect b="b" l="l" r="r" t="t"/>
              <a:pathLst>
                <a:path extrusionOk="0" h="120000" w="120000">
                  <a:moveTo>
                    <a:pt x="60674" y="110886"/>
                  </a:moveTo>
                  <a:lnTo>
                    <a:pt x="9438" y="53164"/>
                  </a:lnTo>
                  <a:lnTo>
                    <a:pt x="40449" y="16708"/>
                  </a:lnTo>
                  <a:lnTo>
                    <a:pt x="60674" y="39493"/>
                  </a:lnTo>
                  <a:lnTo>
                    <a:pt x="91685" y="0"/>
                  </a:lnTo>
                  <a:lnTo>
                    <a:pt x="13483" y="0"/>
                  </a:lnTo>
                  <a:lnTo>
                    <a:pt x="13483" y="0"/>
                  </a:lnTo>
                  <a:lnTo>
                    <a:pt x="9438" y="1518"/>
                  </a:lnTo>
                  <a:lnTo>
                    <a:pt x="4044" y="4556"/>
                  </a:lnTo>
                  <a:lnTo>
                    <a:pt x="2696" y="9113"/>
                  </a:lnTo>
                  <a:lnTo>
                    <a:pt x="0" y="15189"/>
                  </a:lnTo>
                  <a:lnTo>
                    <a:pt x="0" y="104810"/>
                  </a:lnTo>
                  <a:lnTo>
                    <a:pt x="0" y="104810"/>
                  </a:lnTo>
                  <a:lnTo>
                    <a:pt x="2696" y="110886"/>
                  </a:lnTo>
                  <a:lnTo>
                    <a:pt x="4044" y="116962"/>
                  </a:lnTo>
                  <a:lnTo>
                    <a:pt x="9438" y="118481"/>
                  </a:lnTo>
                  <a:lnTo>
                    <a:pt x="13483" y="120000"/>
                  </a:lnTo>
                  <a:lnTo>
                    <a:pt x="106516" y="120000"/>
                  </a:lnTo>
                  <a:lnTo>
                    <a:pt x="106516" y="120000"/>
                  </a:lnTo>
                  <a:lnTo>
                    <a:pt x="111910" y="118481"/>
                  </a:lnTo>
                  <a:lnTo>
                    <a:pt x="117303" y="116962"/>
                  </a:lnTo>
                  <a:lnTo>
                    <a:pt x="118651" y="110886"/>
                  </a:lnTo>
                  <a:lnTo>
                    <a:pt x="120000" y="104810"/>
                  </a:lnTo>
                  <a:lnTo>
                    <a:pt x="120000" y="37974"/>
                  </a:lnTo>
                  <a:lnTo>
                    <a:pt x="60674" y="110886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5" name="Google Shape;205;p39"/>
            <p:cNvSpPr/>
            <p:nvPr/>
          </p:nvSpPr>
          <p:spPr>
            <a:xfrm>
              <a:off x="8305328" y="511529"/>
              <a:ext cx="203488" cy="165804"/>
            </a:xfrm>
            <a:custGeom>
              <a:rect b="b" l="l" r="r" t="t"/>
              <a:pathLst>
                <a:path extrusionOk="0" h="120000" w="120000">
                  <a:moveTo>
                    <a:pt x="37974" y="120000"/>
                  </a:moveTo>
                  <a:lnTo>
                    <a:pt x="0" y="78805"/>
                  </a:lnTo>
                  <a:lnTo>
                    <a:pt x="15189" y="60895"/>
                  </a:lnTo>
                  <a:lnTo>
                    <a:pt x="37974" y="89552"/>
                  </a:lnTo>
                  <a:lnTo>
                    <a:pt x="104810" y="0"/>
                  </a:lnTo>
                  <a:lnTo>
                    <a:pt x="120000" y="14328"/>
                  </a:lnTo>
                  <a:lnTo>
                    <a:pt x="37974" y="120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206" name="Google Shape;206;p39"/>
          <p:cNvSpPr/>
          <p:nvPr/>
        </p:nvSpPr>
        <p:spPr>
          <a:xfrm>
            <a:off x="3243429" y="3511970"/>
            <a:ext cx="225442" cy="212918"/>
          </a:xfrm>
          <a:custGeom>
            <a:rect b="b" l="l" r="r" t="t"/>
            <a:pathLst>
              <a:path extrusionOk="0" h="120000" w="120000">
                <a:moveTo>
                  <a:pt x="110000" y="11538"/>
                </a:moveTo>
                <a:lnTo>
                  <a:pt x="98888" y="11538"/>
                </a:lnTo>
                <a:lnTo>
                  <a:pt x="98888" y="0"/>
                </a:lnTo>
                <a:lnTo>
                  <a:pt x="87777" y="0"/>
                </a:lnTo>
                <a:lnTo>
                  <a:pt x="87777" y="28846"/>
                </a:lnTo>
                <a:lnTo>
                  <a:pt x="76666" y="28846"/>
                </a:lnTo>
                <a:lnTo>
                  <a:pt x="76666" y="11538"/>
                </a:lnTo>
                <a:lnTo>
                  <a:pt x="43333" y="11538"/>
                </a:lnTo>
                <a:lnTo>
                  <a:pt x="43333" y="0"/>
                </a:lnTo>
                <a:lnTo>
                  <a:pt x="33333" y="0"/>
                </a:lnTo>
                <a:lnTo>
                  <a:pt x="33333" y="28846"/>
                </a:lnTo>
                <a:lnTo>
                  <a:pt x="22222" y="28846"/>
                </a:lnTo>
                <a:lnTo>
                  <a:pt x="22222" y="11538"/>
                </a:lnTo>
                <a:lnTo>
                  <a:pt x="11111" y="11538"/>
                </a:lnTo>
                <a:lnTo>
                  <a:pt x="11111" y="11538"/>
                </a:lnTo>
                <a:lnTo>
                  <a:pt x="6666" y="12692"/>
                </a:lnTo>
                <a:lnTo>
                  <a:pt x="2222" y="13846"/>
                </a:lnTo>
                <a:lnTo>
                  <a:pt x="1111" y="18461"/>
                </a:lnTo>
                <a:lnTo>
                  <a:pt x="0" y="23076"/>
                </a:lnTo>
                <a:lnTo>
                  <a:pt x="0" y="108461"/>
                </a:lnTo>
                <a:lnTo>
                  <a:pt x="0" y="108461"/>
                </a:lnTo>
                <a:lnTo>
                  <a:pt x="1111" y="113076"/>
                </a:lnTo>
                <a:lnTo>
                  <a:pt x="2222" y="116538"/>
                </a:lnTo>
                <a:lnTo>
                  <a:pt x="6666" y="117692"/>
                </a:lnTo>
                <a:lnTo>
                  <a:pt x="11111" y="120000"/>
                </a:lnTo>
                <a:lnTo>
                  <a:pt x="110000" y="120000"/>
                </a:lnTo>
                <a:lnTo>
                  <a:pt x="110000" y="120000"/>
                </a:lnTo>
                <a:lnTo>
                  <a:pt x="113333" y="117692"/>
                </a:lnTo>
                <a:lnTo>
                  <a:pt x="117777" y="116538"/>
                </a:lnTo>
                <a:lnTo>
                  <a:pt x="118888" y="113076"/>
                </a:lnTo>
                <a:lnTo>
                  <a:pt x="120000" y="108461"/>
                </a:lnTo>
                <a:lnTo>
                  <a:pt x="120000" y="23076"/>
                </a:lnTo>
                <a:lnTo>
                  <a:pt x="120000" y="23076"/>
                </a:lnTo>
                <a:lnTo>
                  <a:pt x="118888" y="18461"/>
                </a:lnTo>
                <a:lnTo>
                  <a:pt x="117777" y="13846"/>
                </a:lnTo>
                <a:lnTo>
                  <a:pt x="113333" y="12692"/>
                </a:lnTo>
                <a:lnTo>
                  <a:pt x="110000" y="11538"/>
                </a:lnTo>
                <a:lnTo>
                  <a:pt x="110000" y="11538"/>
                </a:lnTo>
                <a:close/>
                <a:moveTo>
                  <a:pt x="37777" y="102692"/>
                </a:moveTo>
                <a:lnTo>
                  <a:pt x="16666" y="102692"/>
                </a:lnTo>
                <a:lnTo>
                  <a:pt x="16666" y="79615"/>
                </a:lnTo>
                <a:lnTo>
                  <a:pt x="37777" y="79615"/>
                </a:lnTo>
                <a:lnTo>
                  <a:pt x="37777" y="102692"/>
                </a:lnTo>
                <a:close/>
                <a:moveTo>
                  <a:pt x="37777" y="68076"/>
                </a:moveTo>
                <a:lnTo>
                  <a:pt x="16666" y="68076"/>
                </a:lnTo>
                <a:lnTo>
                  <a:pt x="16666" y="46153"/>
                </a:lnTo>
                <a:lnTo>
                  <a:pt x="37777" y="46153"/>
                </a:lnTo>
                <a:lnTo>
                  <a:pt x="37777" y="68076"/>
                </a:lnTo>
                <a:close/>
                <a:moveTo>
                  <a:pt x="71111" y="102692"/>
                </a:moveTo>
                <a:lnTo>
                  <a:pt x="48888" y="102692"/>
                </a:lnTo>
                <a:lnTo>
                  <a:pt x="48888" y="79615"/>
                </a:lnTo>
                <a:lnTo>
                  <a:pt x="71111" y="79615"/>
                </a:lnTo>
                <a:lnTo>
                  <a:pt x="71111" y="102692"/>
                </a:lnTo>
                <a:close/>
                <a:moveTo>
                  <a:pt x="71111" y="68076"/>
                </a:moveTo>
                <a:lnTo>
                  <a:pt x="48888" y="68076"/>
                </a:lnTo>
                <a:lnTo>
                  <a:pt x="48888" y="46153"/>
                </a:lnTo>
                <a:lnTo>
                  <a:pt x="71111" y="46153"/>
                </a:lnTo>
                <a:lnTo>
                  <a:pt x="71111" y="68076"/>
                </a:lnTo>
                <a:close/>
                <a:moveTo>
                  <a:pt x="104444" y="68076"/>
                </a:moveTo>
                <a:lnTo>
                  <a:pt x="82222" y="68076"/>
                </a:lnTo>
                <a:lnTo>
                  <a:pt x="82222" y="46153"/>
                </a:lnTo>
                <a:lnTo>
                  <a:pt x="104444" y="46153"/>
                </a:lnTo>
                <a:lnTo>
                  <a:pt x="104444" y="68076"/>
                </a:lnTo>
                <a:close/>
              </a:path>
            </a:pathLst>
          </a:custGeom>
          <a:solidFill>
            <a:srgbClr val="3849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207" name="Google Shape;207;p39"/>
          <p:cNvGrpSpPr/>
          <p:nvPr/>
        </p:nvGrpSpPr>
        <p:grpSpPr>
          <a:xfrm>
            <a:off x="6130906" y="4163478"/>
            <a:ext cx="180686" cy="198756"/>
            <a:chOff x="5033586" y="4188153"/>
            <a:chExt cx="140508" cy="154560"/>
          </a:xfrm>
        </p:grpSpPr>
        <p:sp>
          <p:nvSpPr>
            <p:cNvPr id="208" name="Google Shape;208;p39"/>
            <p:cNvSpPr/>
            <p:nvPr/>
          </p:nvSpPr>
          <p:spPr>
            <a:xfrm>
              <a:off x="5033586" y="4230307"/>
              <a:ext cx="140508" cy="37468"/>
            </a:xfrm>
            <a:custGeom>
              <a:rect b="b" l="l" r="r" t="t"/>
              <a:pathLst>
                <a:path extrusionOk="0" h="120000" w="120000">
                  <a:moveTo>
                    <a:pt x="60674" y="48000"/>
                  </a:moveTo>
                  <a:lnTo>
                    <a:pt x="60674" y="48000"/>
                  </a:lnTo>
                  <a:lnTo>
                    <a:pt x="40449" y="38400"/>
                  </a:lnTo>
                  <a:lnTo>
                    <a:pt x="24269" y="33600"/>
                  </a:lnTo>
                  <a:lnTo>
                    <a:pt x="10786" y="19200"/>
                  </a:lnTo>
                  <a:lnTo>
                    <a:pt x="0" y="0"/>
                  </a:lnTo>
                  <a:lnTo>
                    <a:pt x="0" y="48000"/>
                  </a:lnTo>
                  <a:lnTo>
                    <a:pt x="0" y="48000"/>
                  </a:lnTo>
                  <a:lnTo>
                    <a:pt x="0" y="52800"/>
                  </a:lnTo>
                  <a:lnTo>
                    <a:pt x="4044" y="62400"/>
                  </a:lnTo>
                  <a:lnTo>
                    <a:pt x="6741" y="76800"/>
                  </a:lnTo>
                  <a:lnTo>
                    <a:pt x="13483" y="86400"/>
                  </a:lnTo>
                  <a:lnTo>
                    <a:pt x="21573" y="100800"/>
                  </a:lnTo>
                  <a:lnTo>
                    <a:pt x="32359" y="110400"/>
                  </a:lnTo>
                  <a:lnTo>
                    <a:pt x="45842" y="120000"/>
                  </a:lnTo>
                  <a:lnTo>
                    <a:pt x="60674" y="120000"/>
                  </a:lnTo>
                  <a:lnTo>
                    <a:pt x="60674" y="120000"/>
                  </a:lnTo>
                  <a:lnTo>
                    <a:pt x="75505" y="120000"/>
                  </a:lnTo>
                  <a:lnTo>
                    <a:pt x="88988" y="110400"/>
                  </a:lnTo>
                  <a:lnTo>
                    <a:pt x="98426" y="100800"/>
                  </a:lnTo>
                  <a:lnTo>
                    <a:pt x="106516" y="86400"/>
                  </a:lnTo>
                  <a:lnTo>
                    <a:pt x="113258" y="76800"/>
                  </a:lnTo>
                  <a:lnTo>
                    <a:pt x="117303" y="62400"/>
                  </a:lnTo>
                  <a:lnTo>
                    <a:pt x="120000" y="52800"/>
                  </a:lnTo>
                  <a:lnTo>
                    <a:pt x="120000" y="480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0561" y="19200"/>
                  </a:lnTo>
                  <a:lnTo>
                    <a:pt x="97078" y="33600"/>
                  </a:lnTo>
                  <a:lnTo>
                    <a:pt x="79550" y="38400"/>
                  </a:lnTo>
                  <a:lnTo>
                    <a:pt x="60674" y="48000"/>
                  </a:lnTo>
                  <a:lnTo>
                    <a:pt x="60674" y="48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09" name="Google Shape;209;p39"/>
            <p:cNvSpPr/>
            <p:nvPr/>
          </p:nvSpPr>
          <p:spPr>
            <a:xfrm>
              <a:off x="5033586" y="4267775"/>
              <a:ext cx="140508" cy="37468"/>
            </a:xfrm>
            <a:custGeom>
              <a:rect b="b" l="l" r="r" t="t"/>
              <a:pathLst>
                <a:path extrusionOk="0" h="120000" w="120000">
                  <a:moveTo>
                    <a:pt x="60674" y="120000"/>
                  </a:moveTo>
                  <a:lnTo>
                    <a:pt x="60674" y="120000"/>
                  </a:lnTo>
                  <a:lnTo>
                    <a:pt x="75505" y="120000"/>
                  </a:lnTo>
                  <a:lnTo>
                    <a:pt x="88988" y="115000"/>
                  </a:lnTo>
                  <a:lnTo>
                    <a:pt x="98426" y="100000"/>
                  </a:lnTo>
                  <a:lnTo>
                    <a:pt x="106516" y="90000"/>
                  </a:lnTo>
                  <a:lnTo>
                    <a:pt x="113258" y="80000"/>
                  </a:lnTo>
                  <a:lnTo>
                    <a:pt x="117303" y="65000"/>
                  </a:lnTo>
                  <a:lnTo>
                    <a:pt x="120000" y="55000"/>
                  </a:lnTo>
                  <a:lnTo>
                    <a:pt x="120000" y="450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0561" y="15000"/>
                  </a:lnTo>
                  <a:lnTo>
                    <a:pt x="97078" y="35000"/>
                  </a:lnTo>
                  <a:lnTo>
                    <a:pt x="79550" y="40000"/>
                  </a:lnTo>
                  <a:lnTo>
                    <a:pt x="60674" y="45000"/>
                  </a:lnTo>
                  <a:lnTo>
                    <a:pt x="60674" y="45000"/>
                  </a:lnTo>
                  <a:lnTo>
                    <a:pt x="40449" y="40000"/>
                  </a:lnTo>
                  <a:lnTo>
                    <a:pt x="24269" y="35000"/>
                  </a:lnTo>
                  <a:lnTo>
                    <a:pt x="10786" y="15000"/>
                  </a:lnTo>
                  <a:lnTo>
                    <a:pt x="0" y="0"/>
                  </a:lnTo>
                  <a:lnTo>
                    <a:pt x="0" y="45000"/>
                  </a:lnTo>
                  <a:lnTo>
                    <a:pt x="0" y="45000"/>
                  </a:lnTo>
                  <a:lnTo>
                    <a:pt x="0" y="55000"/>
                  </a:lnTo>
                  <a:lnTo>
                    <a:pt x="4044" y="65000"/>
                  </a:lnTo>
                  <a:lnTo>
                    <a:pt x="6741" y="80000"/>
                  </a:lnTo>
                  <a:lnTo>
                    <a:pt x="13483" y="90000"/>
                  </a:lnTo>
                  <a:lnTo>
                    <a:pt x="21573" y="100000"/>
                  </a:lnTo>
                  <a:lnTo>
                    <a:pt x="32359" y="115000"/>
                  </a:lnTo>
                  <a:lnTo>
                    <a:pt x="45842" y="120000"/>
                  </a:lnTo>
                  <a:lnTo>
                    <a:pt x="60674" y="120000"/>
                  </a:lnTo>
                  <a:lnTo>
                    <a:pt x="60674" y="120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0" name="Google Shape;210;p39"/>
            <p:cNvSpPr/>
            <p:nvPr/>
          </p:nvSpPr>
          <p:spPr>
            <a:xfrm>
              <a:off x="5038269" y="4188153"/>
              <a:ext cx="131141" cy="42153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lnTo>
                    <a:pt x="60000" y="120000"/>
                  </a:lnTo>
                  <a:lnTo>
                    <a:pt x="84285" y="115200"/>
                  </a:lnTo>
                  <a:lnTo>
                    <a:pt x="101428" y="100800"/>
                  </a:lnTo>
                  <a:lnTo>
                    <a:pt x="112857" y="81600"/>
                  </a:lnTo>
                  <a:lnTo>
                    <a:pt x="120000" y="67200"/>
                  </a:lnTo>
                  <a:lnTo>
                    <a:pt x="120000" y="67200"/>
                  </a:lnTo>
                  <a:lnTo>
                    <a:pt x="115714" y="48000"/>
                  </a:lnTo>
                  <a:lnTo>
                    <a:pt x="110000" y="38400"/>
                  </a:lnTo>
                  <a:lnTo>
                    <a:pt x="97142" y="19200"/>
                  </a:lnTo>
                  <a:lnTo>
                    <a:pt x="78571" y="4800"/>
                  </a:lnTo>
                  <a:lnTo>
                    <a:pt x="60000" y="0"/>
                  </a:lnTo>
                  <a:lnTo>
                    <a:pt x="60000" y="0"/>
                  </a:lnTo>
                  <a:lnTo>
                    <a:pt x="40000" y="4800"/>
                  </a:lnTo>
                  <a:lnTo>
                    <a:pt x="22857" y="19200"/>
                  </a:lnTo>
                  <a:lnTo>
                    <a:pt x="8571" y="38400"/>
                  </a:lnTo>
                  <a:lnTo>
                    <a:pt x="2857" y="48000"/>
                  </a:lnTo>
                  <a:lnTo>
                    <a:pt x="0" y="67200"/>
                  </a:lnTo>
                  <a:lnTo>
                    <a:pt x="0" y="67200"/>
                  </a:lnTo>
                  <a:lnTo>
                    <a:pt x="7142" y="81600"/>
                  </a:lnTo>
                  <a:lnTo>
                    <a:pt x="17142" y="100800"/>
                  </a:lnTo>
                  <a:lnTo>
                    <a:pt x="34285" y="115200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1" name="Google Shape;211;p39"/>
            <p:cNvSpPr/>
            <p:nvPr/>
          </p:nvSpPr>
          <p:spPr>
            <a:xfrm>
              <a:off x="5033586" y="4305245"/>
              <a:ext cx="140508" cy="37468"/>
            </a:xfrm>
            <a:custGeom>
              <a:rect b="b" l="l" r="r" t="t"/>
              <a:pathLst>
                <a:path extrusionOk="0" h="120000" w="120000">
                  <a:moveTo>
                    <a:pt x="60674" y="48000"/>
                  </a:moveTo>
                  <a:lnTo>
                    <a:pt x="60674" y="48000"/>
                  </a:lnTo>
                  <a:lnTo>
                    <a:pt x="40449" y="43200"/>
                  </a:lnTo>
                  <a:lnTo>
                    <a:pt x="24269" y="38400"/>
                  </a:lnTo>
                  <a:lnTo>
                    <a:pt x="10786" y="19200"/>
                  </a:lnTo>
                  <a:lnTo>
                    <a:pt x="0" y="0"/>
                  </a:lnTo>
                  <a:lnTo>
                    <a:pt x="0" y="24000"/>
                  </a:lnTo>
                  <a:lnTo>
                    <a:pt x="0" y="24000"/>
                  </a:lnTo>
                  <a:lnTo>
                    <a:pt x="2696" y="48000"/>
                  </a:lnTo>
                  <a:lnTo>
                    <a:pt x="5393" y="67200"/>
                  </a:lnTo>
                  <a:lnTo>
                    <a:pt x="12134" y="81600"/>
                  </a:lnTo>
                  <a:lnTo>
                    <a:pt x="18876" y="96000"/>
                  </a:lnTo>
                  <a:lnTo>
                    <a:pt x="28314" y="105600"/>
                  </a:lnTo>
                  <a:lnTo>
                    <a:pt x="39101" y="115200"/>
                  </a:lnTo>
                  <a:lnTo>
                    <a:pt x="60674" y="120000"/>
                  </a:lnTo>
                  <a:lnTo>
                    <a:pt x="60674" y="120000"/>
                  </a:lnTo>
                  <a:lnTo>
                    <a:pt x="82247" y="115200"/>
                  </a:lnTo>
                  <a:lnTo>
                    <a:pt x="91685" y="105600"/>
                  </a:lnTo>
                  <a:lnTo>
                    <a:pt x="102471" y="96000"/>
                  </a:lnTo>
                  <a:lnTo>
                    <a:pt x="107865" y="81600"/>
                  </a:lnTo>
                  <a:lnTo>
                    <a:pt x="114606" y="67200"/>
                  </a:lnTo>
                  <a:lnTo>
                    <a:pt x="118651" y="48000"/>
                  </a:lnTo>
                  <a:lnTo>
                    <a:pt x="120000" y="240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0561" y="19200"/>
                  </a:lnTo>
                  <a:lnTo>
                    <a:pt x="97078" y="38400"/>
                  </a:lnTo>
                  <a:lnTo>
                    <a:pt x="79550" y="43200"/>
                  </a:lnTo>
                  <a:lnTo>
                    <a:pt x="60674" y="48000"/>
                  </a:lnTo>
                  <a:lnTo>
                    <a:pt x="60674" y="48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212" name="Google Shape;212;p39"/>
          <p:cNvGrpSpPr/>
          <p:nvPr/>
        </p:nvGrpSpPr>
        <p:grpSpPr>
          <a:xfrm>
            <a:off x="6122201" y="3655005"/>
            <a:ext cx="198097" cy="280775"/>
            <a:chOff x="4523783" y="3500464"/>
            <a:chExt cx="198097" cy="280775"/>
          </a:xfrm>
        </p:grpSpPr>
        <p:sp>
          <p:nvSpPr>
            <p:cNvPr id="213" name="Google Shape;213;p39"/>
            <p:cNvSpPr/>
            <p:nvPr/>
          </p:nvSpPr>
          <p:spPr>
            <a:xfrm>
              <a:off x="4545820" y="3500464"/>
              <a:ext cx="154024" cy="215633"/>
            </a:xfrm>
            <a:custGeom>
              <a:rect b="b" l="l" r="r" t="t"/>
              <a:pathLst>
                <a:path extrusionOk="0" h="120000" w="120000">
                  <a:moveTo>
                    <a:pt x="120000" y="42857"/>
                  </a:moveTo>
                  <a:lnTo>
                    <a:pt x="120000" y="42857"/>
                  </a:lnTo>
                  <a:lnTo>
                    <a:pt x="120000" y="32857"/>
                  </a:lnTo>
                  <a:lnTo>
                    <a:pt x="114000" y="25714"/>
                  </a:lnTo>
                  <a:lnTo>
                    <a:pt x="110000" y="18571"/>
                  </a:lnTo>
                  <a:lnTo>
                    <a:pt x="102000" y="12857"/>
                  </a:lnTo>
                  <a:lnTo>
                    <a:pt x="92000" y="7142"/>
                  </a:lnTo>
                  <a:lnTo>
                    <a:pt x="82000" y="2857"/>
                  </a:lnTo>
                  <a:lnTo>
                    <a:pt x="72000" y="0"/>
                  </a:lnTo>
                  <a:lnTo>
                    <a:pt x="60000" y="0"/>
                  </a:lnTo>
                  <a:lnTo>
                    <a:pt x="60000" y="0"/>
                  </a:lnTo>
                  <a:lnTo>
                    <a:pt x="48000" y="0"/>
                  </a:lnTo>
                  <a:lnTo>
                    <a:pt x="38000" y="2857"/>
                  </a:lnTo>
                  <a:lnTo>
                    <a:pt x="28000" y="7142"/>
                  </a:lnTo>
                  <a:lnTo>
                    <a:pt x="18000" y="12857"/>
                  </a:lnTo>
                  <a:lnTo>
                    <a:pt x="10000" y="18571"/>
                  </a:lnTo>
                  <a:lnTo>
                    <a:pt x="6000" y="25714"/>
                  </a:lnTo>
                  <a:lnTo>
                    <a:pt x="0" y="32857"/>
                  </a:lnTo>
                  <a:lnTo>
                    <a:pt x="0" y="42857"/>
                  </a:lnTo>
                  <a:lnTo>
                    <a:pt x="0" y="42857"/>
                  </a:lnTo>
                  <a:lnTo>
                    <a:pt x="4000" y="52857"/>
                  </a:lnTo>
                  <a:lnTo>
                    <a:pt x="10000" y="67142"/>
                  </a:lnTo>
                  <a:lnTo>
                    <a:pt x="20000" y="78571"/>
                  </a:lnTo>
                  <a:lnTo>
                    <a:pt x="30000" y="91428"/>
                  </a:lnTo>
                  <a:lnTo>
                    <a:pt x="50000" y="111428"/>
                  </a:lnTo>
                  <a:lnTo>
                    <a:pt x="60000" y="120000"/>
                  </a:lnTo>
                  <a:lnTo>
                    <a:pt x="60000" y="120000"/>
                  </a:lnTo>
                  <a:lnTo>
                    <a:pt x="70000" y="111428"/>
                  </a:lnTo>
                  <a:lnTo>
                    <a:pt x="90000" y="91428"/>
                  </a:lnTo>
                  <a:lnTo>
                    <a:pt x="100000" y="78571"/>
                  </a:lnTo>
                  <a:lnTo>
                    <a:pt x="110000" y="67142"/>
                  </a:lnTo>
                  <a:lnTo>
                    <a:pt x="116000" y="52857"/>
                  </a:lnTo>
                  <a:lnTo>
                    <a:pt x="120000" y="42857"/>
                  </a:lnTo>
                  <a:lnTo>
                    <a:pt x="120000" y="42857"/>
                  </a:lnTo>
                  <a:close/>
                  <a:moveTo>
                    <a:pt x="36000" y="42857"/>
                  </a:moveTo>
                  <a:lnTo>
                    <a:pt x="36000" y="42857"/>
                  </a:lnTo>
                  <a:lnTo>
                    <a:pt x="38000" y="35714"/>
                  </a:lnTo>
                  <a:lnTo>
                    <a:pt x="42000" y="30000"/>
                  </a:lnTo>
                  <a:lnTo>
                    <a:pt x="50000" y="25714"/>
                  </a:lnTo>
                  <a:lnTo>
                    <a:pt x="60000" y="24285"/>
                  </a:lnTo>
                  <a:lnTo>
                    <a:pt x="60000" y="24285"/>
                  </a:lnTo>
                  <a:lnTo>
                    <a:pt x="70000" y="25714"/>
                  </a:lnTo>
                  <a:lnTo>
                    <a:pt x="78000" y="30000"/>
                  </a:lnTo>
                  <a:lnTo>
                    <a:pt x="82000" y="35714"/>
                  </a:lnTo>
                  <a:lnTo>
                    <a:pt x="84000" y="42857"/>
                  </a:lnTo>
                  <a:lnTo>
                    <a:pt x="84000" y="42857"/>
                  </a:lnTo>
                  <a:lnTo>
                    <a:pt x="82000" y="48571"/>
                  </a:lnTo>
                  <a:lnTo>
                    <a:pt x="78000" y="54285"/>
                  </a:lnTo>
                  <a:lnTo>
                    <a:pt x="70000" y="58571"/>
                  </a:lnTo>
                  <a:lnTo>
                    <a:pt x="60000" y="60000"/>
                  </a:lnTo>
                  <a:lnTo>
                    <a:pt x="60000" y="60000"/>
                  </a:lnTo>
                  <a:lnTo>
                    <a:pt x="50000" y="58571"/>
                  </a:lnTo>
                  <a:lnTo>
                    <a:pt x="42000" y="54285"/>
                  </a:lnTo>
                  <a:lnTo>
                    <a:pt x="38000" y="48571"/>
                  </a:lnTo>
                  <a:lnTo>
                    <a:pt x="36000" y="42857"/>
                  </a:lnTo>
                  <a:lnTo>
                    <a:pt x="36000" y="42857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sng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4" name="Google Shape;214;p39"/>
            <p:cNvSpPr/>
            <p:nvPr/>
          </p:nvSpPr>
          <p:spPr>
            <a:xfrm>
              <a:off x="4523783" y="3735520"/>
              <a:ext cx="198097" cy="45719"/>
            </a:xfrm>
            <a:prstGeom prst="rect">
              <a:avLst/>
            </a:pr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sng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215" name="Google Shape;215;p39"/>
          <p:cNvGrpSpPr/>
          <p:nvPr/>
        </p:nvGrpSpPr>
        <p:grpSpPr>
          <a:xfrm>
            <a:off x="6152152" y="2936303"/>
            <a:ext cx="245746" cy="205890"/>
            <a:chOff x="6946555" y="2773456"/>
            <a:chExt cx="173297" cy="145192"/>
          </a:xfrm>
        </p:grpSpPr>
        <p:sp>
          <p:nvSpPr>
            <p:cNvPr id="216" name="Google Shape;216;p39"/>
            <p:cNvSpPr/>
            <p:nvPr/>
          </p:nvSpPr>
          <p:spPr>
            <a:xfrm>
              <a:off x="6974657" y="2796873"/>
              <a:ext cx="60888" cy="60888"/>
            </a:xfrm>
            <a:custGeom>
              <a:rect b="b" l="l" r="r" t="t"/>
              <a:pathLst>
                <a:path extrusionOk="0" h="120000" w="120000">
                  <a:moveTo>
                    <a:pt x="61538" y="120000"/>
                  </a:moveTo>
                  <a:lnTo>
                    <a:pt x="61538" y="120000"/>
                  </a:lnTo>
                  <a:lnTo>
                    <a:pt x="70769" y="120000"/>
                  </a:lnTo>
                  <a:lnTo>
                    <a:pt x="83076" y="116923"/>
                  </a:lnTo>
                  <a:lnTo>
                    <a:pt x="101538" y="101538"/>
                  </a:lnTo>
                  <a:lnTo>
                    <a:pt x="116923" y="83076"/>
                  </a:lnTo>
                  <a:lnTo>
                    <a:pt x="120000" y="70769"/>
                  </a:lnTo>
                  <a:lnTo>
                    <a:pt x="120000" y="61538"/>
                  </a:lnTo>
                  <a:lnTo>
                    <a:pt x="120000" y="61538"/>
                  </a:lnTo>
                  <a:lnTo>
                    <a:pt x="120000" y="49230"/>
                  </a:lnTo>
                  <a:lnTo>
                    <a:pt x="116923" y="36923"/>
                  </a:lnTo>
                  <a:lnTo>
                    <a:pt x="101538" y="18461"/>
                  </a:lnTo>
                  <a:lnTo>
                    <a:pt x="83076" y="3076"/>
                  </a:lnTo>
                  <a:lnTo>
                    <a:pt x="70769" y="0"/>
                  </a:lnTo>
                  <a:lnTo>
                    <a:pt x="61538" y="0"/>
                  </a:lnTo>
                  <a:lnTo>
                    <a:pt x="61538" y="0"/>
                  </a:lnTo>
                  <a:lnTo>
                    <a:pt x="49230" y="0"/>
                  </a:lnTo>
                  <a:lnTo>
                    <a:pt x="36923" y="3076"/>
                  </a:lnTo>
                  <a:lnTo>
                    <a:pt x="18461" y="18461"/>
                  </a:lnTo>
                  <a:lnTo>
                    <a:pt x="3076" y="36923"/>
                  </a:lnTo>
                  <a:lnTo>
                    <a:pt x="0" y="49230"/>
                  </a:lnTo>
                  <a:lnTo>
                    <a:pt x="0" y="61538"/>
                  </a:lnTo>
                  <a:lnTo>
                    <a:pt x="0" y="61538"/>
                  </a:lnTo>
                  <a:lnTo>
                    <a:pt x="0" y="70769"/>
                  </a:lnTo>
                  <a:lnTo>
                    <a:pt x="3076" y="83076"/>
                  </a:lnTo>
                  <a:lnTo>
                    <a:pt x="18461" y="101538"/>
                  </a:lnTo>
                  <a:lnTo>
                    <a:pt x="36923" y="116923"/>
                  </a:lnTo>
                  <a:lnTo>
                    <a:pt x="49230" y="120000"/>
                  </a:lnTo>
                  <a:lnTo>
                    <a:pt x="61538" y="120000"/>
                  </a:lnTo>
                  <a:lnTo>
                    <a:pt x="61538" y="120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7" name="Google Shape;217;p39"/>
            <p:cNvSpPr/>
            <p:nvPr/>
          </p:nvSpPr>
          <p:spPr>
            <a:xfrm>
              <a:off x="6946555" y="2867127"/>
              <a:ext cx="121774" cy="51521"/>
            </a:xfrm>
            <a:custGeom>
              <a:rect b="b" l="l" r="r" t="t"/>
              <a:pathLst>
                <a:path extrusionOk="0" h="120000" w="120000">
                  <a:moveTo>
                    <a:pt x="60759" y="0"/>
                  </a:moveTo>
                  <a:lnTo>
                    <a:pt x="60759" y="0"/>
                  </a:lnTo>
                  <a:lnTo>
                    <a:pt x="47088" y="0"/>
                  </a:lnTo>
                  <a:lnTo>
                    <a:pt x="36455" y="10285"/>
                  </a:lnTo>
                  <a:lnTo>
                    <a:pt x="25822" y="17142"/>
                  </a:lnTo>
                  <a:lnTo>
                    <a:pt x="16708" y="30857"/>
                  </a:lnTo>
                  <a:lnTo>
                    <a:pt x="9113" y="44571"/>
                  </a:lnTo>
                  <a:lnTo>
                    <a:pt x="4556" y="61714"/>
                  </a:lnTo>
                  <a:lnTo>
                    <a:pt x="1518" y="82285"/>
                  </a:lnTo>
                  <a:lnTo>
                    <a:pt x="0" y="102857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02857"/>
                  </a:lnTo>
                  <a:lnTo>
                    <a:pt x="120000" y="102857"/>
                  </a:lnTo>
                  <a:lnTo>
                    <a:pt x="118481" y="82285"/>
                  </a:lnTo>
                  <a:lnTo>
                    <a:pt x="116962" y="61714"/>
                  </a:lnTo>
                  <a:lnTo>
                    <a:pt x="110886" y="44571"/>
                  </a:lnTo>
                  <a:lnTo>
                    <a:pt x="103291" y="30857"/>
                  </a:lnTo>
                  <a:lnTo>
                    <a:pt x="94177" y="17142"/>
                  </a:lnTo>
                  <a:lnTo>
                    <a:pt x="85063" y="10285"/>
                  </a:lnTo>
                  <a:lnTo>
                    <a:pt x="72911" y="0"/>
                  </a:lnTo>
                  <a:lnTo>
                    <a:pt x="60759" y="0"/>
                  </a:lnTo>
                  <a:lnTo>
                    <a:pt x="60759" y="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8" name="Google Shape;218;p39"/>
            <p:cNvSpPr/>
            <p:nvPr/>
          </p:nvSpPr>
          <p:spPr>
            <a:xfrm>
              <a:off x="7049596" y="2773456"/>
              <a:ext cx="70256" cy="56203"/>
            </a:xfrm>
            <a:custGeom>
              <a:rect b="b" l="l" r="r" t="t"/>
              <a:pathLst>
                <a:path extrusionOk="0" h="120000" w="120000">
                  <a:moveTo>
                    <a:pt x="46956" y="120000"/>
                  </a:moveTo>
                  <a:lnTo>
                    <a:pt x="0" y="60000"/>
                  </a:lnTo>
                  <a:lnTo>
                    <a:pt x="18260" y="33333"/>
                  </a:lnTo>
                  <a:lnTo>
                    <a:pt x="46956" y="70000"/>
                  </a:lnTo>
                  <a:lnTo>
                    <a:pt x="101739" y="0"/>
                  </a:lnTo>
                  <a:lnTo>
                    <a:pt x="120000" y="26666"/>
                  </a:lnTo>
                  <a:lnTo>
                    <a:pt x="46956" y="120000"/>
                  </a:lnTo>
                  <a:close/>
                </a:path>
              </a:pathLst>
            </a:custGeom>
            <a:solidFill>
              <a:srgbClr val="384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219" name="Google Shape;219;p39"/>
          <p:cNvSpPr txBox="1"/>
          <p:nvPr/>
        </p:nvSpPr>
        <p:spPr>
          <a:xfrm>
            <a:off x="611091" y="1810975"/>
            <a:ext cx="338940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400"/>
              <a:buFont typeface="Lato"/>
              <a:buNone/>
            </a:pPr>
            <a:r>
              <a:rPr b="0" i="0" lang="ru-RU" sz="1600" u="none" cap="none" strike="noStrike">
                <a:solidFill>
                  <a:srgbClr val="3849F9"/>
                </a:solidFill>
                <a:latin typeface="Lato"/>
                <a:ea typeface="Lato"/>
                <a:cs typeface="Lato"/>
                <a:sym typeface="Lato"/>
              </a:rPr>
              <a:t>Необхідні умови для побудови ефективної мережі ЗДО: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9"/>
          <p:cNvSpPr/>
          <p:nvPr/>
        </p:nvSpPr>
        <p:spPr>
          <a:xfrm>
            <a:off x="705712" y="1606188"/>
            <a:ext cx="531491" cy="77061"/>
          </a:xfrm>
          <a:prstGeom prst="rect">
            <a:avLst/>
          </a:prstGeom>
          <a:solidFill>
            <a:srgbClr val="3849F9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/>
        </p:nvSpPr>
        <p:spPr>
          <a:xfrm>
            <a:off x="611090" y="831028"/>
            <a:ext cx="558650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F9"/>
              </a:buClr>
              <a:buSzPts val="600"/>
              <a:buFont typeface="Lato Black"/>
              <a:buNone/>
            </a:pPr>
            <a:r>
              <a:rPr b="1" i="0" lang="ru-RU" sz="2400" u="none" cap="none" strike="noStrike">
                <a:solidFill>
                  <a:srgbClr val="3849F9"/>
                </a:solidFill>
                <a:latin typeface="Lato Black"/>
                <a:ea typeface="Lato Black"/>
                <a:cs typeface="Lato Black"/>
                <a:sym typeface="Lato Black"/>
              </a:rPr>
              <a:t>Пропозиції учасників щодо стимулювання приватної ініціативи у сфері дошкільної освіти</a:t>
            </a:r>
            <a:endParaRPr b="1" i="0" sz="2400" u="none" cap="none" strike="noStrike">
              <a:solidFill>
                <a:srgbClr val="3849F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6" name="Google Shape;226;p40"/>
          <p:cNvSpPr/>
          <p:nvPr/>
        </p:nvSpPr>
        <p:spPr>
          <a:xfrm>
            <a:off x="705712" y="626241"/>
            <a:ext cx="531491" cy="77061"/>
          </a:xfrm>
          <a:prstGeom prst="rect">
            <a:avLst/>
          </a:prstGeom>
          <a:solidFill>
            <a:srgbClr val="FCBB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537761" y="3477251"/>
            <a:ext cx="114678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Пільгове кредитування для відкриття та облаштування приватних ЗДО до 10%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611090" y="2323314"/>
            <a:ext cx="1000125" cy="1000125"/>
          </a:xfrm>
          <a:prstGeom prst="ellipse">
            <a:avLst/>
          </a:prstGeom>
          <a:noFill/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0"/>
          <p:cNvSpPr/>
          <p:nvPr/>
        </p:nvSpPr>
        <p:spPr>
          <a:xfrm>
            <a:off x="1920434" y="2323314"/>
            <a:ext cx="1000125" cy="1000125"/>
          </a:xfrm>
          <a:prstGeom prst="ellipse">
            <a:avLst/>
          </a:prstGeom>
          <a:noFill/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0"/>
          <p:cNvSpPr/>
          <p:nvPr/>
        </p:nvSpPr>
        <p:spPr>
          <a:xfrm>
            <a:off x="3229778" y="2323314"/>
            <a:ext cx="1000125" cy="1000125"/>
          </a:xfrm>
          <a:prstGeom prst="ellipse">
            <a:avLst/>
          </a:prstGeom>
          <a:noFill/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0"/>
          <p:cNvSpPr/>
          <p:nvPr/>
        </p:nvSpPr>
        <p:spPr>
          <a:xfrm>
            <a:off x="4539122" y="2323314"/>
            <a:ext cx="1000125" cy="1000125"/>
          </a:xfrm>
          <a:prstGeom prst="ellipse">
            <a:avLst/>
          </a:prstGeom>
          <a:noFill/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0"/>
          <p:cNvSpPr/>
          <p:nvPr/>
        </p:nvSpPr>
        <p:spPr>
          <a:xfrm>
            <a:off x="5848466" y="2323314"/>
            <a:ext cx="1000125" cy="1000125"/>
          </a:xfrm>
          <a:prstGeom prst="ellipse">
            <a:avLst/>
          </a:prstGeom>
          <a:noFill/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0"/>
          <p:cNvSpPr/>
          <p:nvPr/>
        </p:nvSpPr>
        <p:spPr>
          <a:xfrm>
            <a:off x="7157810" y="2323314"/>
            <a:ext cx="1000125" cy="1000125"/>
          </a:xfrm>
          <a:prstGeom prst="ellipse">
            <a:avLst/>
          </a:prstGeom>
          <a:noFill/>
          <a:ln cap="flat" cmpd="sng" w="25400">
            <a:solidFill>
              <a:srgbClr val="FCB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1847105" y="3477251"/>
            <a:ext cx="123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Співфінансування підприємцями та ОМС/Держбюджетом у співвідношенні 50% до 50%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3156449" y="3477251"/>
            <a:ext cx="114678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Зобов'язання забудовників відкривати садочки або надавати площу для них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4465793" y="3477251"/>
            <a:ext cx="114678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Пільгова оренда приміщень та податкові пільги для приватних ЗДО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5775137" y="3477251"/>
            <a:ext cx="114678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Зниження комунальних тарифів для приватних закладів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7084481" y="3477251"/>
            <a:ext cx="134408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Упровадження механізму «Гроші ходять за дитиною» у форматі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Lato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50% на 50% 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flower, drawing, food, bird&#10;&#10;Description automatically generated" id="239" name="Google Shape;2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222" y="2589989"/>
            <a:ext cx="831598" cy="527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flower, fruit&#10;&#10;Description automatically generated" id="240" name="Google Shape;24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9699" y="2421749"/>
            <a:ext cx="740340" cy="740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drawing, flower&#10;&#10;Description automatically generated" id="241" name="Google Shape;24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5171" y="2520488"/>
            <a:ext cx="665416" cy="665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42" name="Google Shape;24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3750" y="2618794"/>
            <a:ext cx="735094" cy="429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43" name="Google Shape;243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2033" y="2462679"/>
            <a:ext cx="517530" cy="724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44" name="Google Shape;244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1133" y="2305239"/>
            <a:ext cx="1000125" cy="101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45" name="Google Shape;245;p40"/>
          <p:cNvPicPr preferRelativeResize="0"/>
          <p:nvPr/>
        </p:nvPicPr>
        <p:blipFill rotWithShape="1">
          <a:blip r:embed="rId9">
            <a:alphaModFix/>
          </a:blip>
          <a:srcRect b="0" l="0" r="0" t="-840"/>
          <a:stretch/>
        </p:blipFill>
        <p:spPr>
          <a:xfrm rot="10800000">
            <a:off x="6750626" y="0"/>
            <a:ext cx="2393373" cy="192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