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8C892-577D-405E-BB46-42BC944CB48F}" v="6" dt="2019-08-18T09:07:27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Herczyński" userId="f79b574b-e20c-41f8-bc69-80b07a1a7c09" providerId="ADAL" clId="{B438C892-577D-405E-BB46-42BC944CB48F}"/>
    <pc:docChg chg="custSel addSld modSld">
      <pc:chgData name="Jan Herczyński" userId="f79b574b-e20c-41f8-bc69-80b07a1a7c09" providerId="ADAL" clId="{B438C892-577D-405E-BB46-42BC944CB48F}" dt="2019-08-18T09:08:33.964" v="1449" actId="20577"/>
      <pc:docMkLst>
        <pc:docMk/>
      </pc:docMkLst>
      <pc:sldChg chg="modSp add">
        <pc:chgData name="Jan Herczyński" userId="f79b574b-e20c-41f8-bc69-80b07a1a7c09" providerId="ADAL" clId="{B438C892-577D-405E-BB46-42BC944CB48F}" dt="2019-08-18T08:47:46.573" v="455" actId="14100"/>
        <pc:sldMkLst>
          <pc:docMk/>
          <pc:sldMk cId="972127206" sldId="256"/>
        </pc:sldMkLst>
        <pc:spChg chg="mod">
          <ac:chgData name="Jan Herczyński" userId="f79b574b-e20c-41f8-bc69-80b07a1a7c09" providerId="ADAL" clId="{B438C892-577D-405E-BB46-42BC944CB48F}" dt="2019-08-18T08:47:46.573" v="455" actId="14100"/>
          <ac:spMkLst>
            <pc:docMk/>
            <pc:sldMk cId="972127206" sldId="256"/>
            <ac:spMk id="2" creationId="{E0604406-858B-4ACC-A937-AB1E520AFC63}"/>
          </ac:spMkLst>
        </pc:spChg>
        <pc:spChg chg="mod">
          <ac:chgData name="Jan Herczyński" userId="f79b574b-e20c-41f8-bc69-80b07a1a7c09" providerId="ADAL" clId="{B438C892-577D-405E-BB46-42BC944CB48F}" dt="2019-08-18T08:47:34.917" v="454" actId="1076"/>
          <ac:spMkLst>
            <pc:docMk/>
            <pc:sldMk cId="972127206" sldId="256"/>
            <ac:spMk id="3" creationId="{C95BBA22-BE29-4B9B-AC03-61C594A17A46}"/>
          </ac:spMkLst>
        </pc:spChg>
      </pc:sldChg>
      <pc:sldChg chg="modSp add">
        <pc:chgData name="Jan Herczyński" userId="f79b574b-e20c-41f8-bc69-80b07a1a7c09" providerId="ADAL" clId="{B438C892-577D-405E-BB46-42BC944CB48F}" dt="2019-08-18T09:07:27.821" v="1336"/>
        <pc:sldMkLst>
          <pc:docMk/>
          <pc:sldMk cId="191025047" sldId="257"/>
        </pc:sldMkLst>
        <pc:spChg chg="mod">
          <ac:chgData name="Jan Herczyński" userId="f79b574b-e20c-41f8-bc69-80b07a1a7c09" providerId="ADAL" clId="{B438C892-577D-405E-BB46-42BC944CB48F}" dt="2019-08-18T08:42:32.451" v="33" actId="20577"/>
          <ac:spMkLst>
            <pc:docMk/>
            <pc:sldMk cId="191025047" sldId="257"/>
            <ac:spMk id="2" creationId="{013CDD49-BE14-41EA-8AB1-C4E2CF8F822B}"/>
          </ac:spMkLst>
        </pc:spChg>
        <pc:spChg chg="mod">
          <ac:chgData name="Jan Herczyński" userId="f79b574b-e20c-41f8-bc69-80b07a1a7c09" providerId="ADAL" clId="{B438C892-577D-405E-BB46-42BC944CB48F}" dt="2019-08-18T09:07:27.821" v="1336"/>
          <ac:spMkLst>
            <pc:docMk/>
            <pc:sldMk cId="191025047" sldId="257"/>
            <ac:spMk id="3" creationId="{B195CCA6-C10D-4BEC-B486-24E2FDD0EEAF}"/>
          </ac:spMkLst>
        </pc:spChg>
      </pc:sldChg>
      <pc:sldChg chg="modSp add">
        <pc:chgData name="Jan Herczyński" userId="f79b574b-e20c-41f8-bc69-80b07a1a7c09" providerId="ADAL" clId="{B438C892-577D-405E-BB46-42BC944CB48F}" dt="2019-08-18T09:08:33.964" v="1449" actId="20577"/>
        <pc:sldMkLst>
          <pc:docMk/>
          <pc:sldMk cId="3473613443" sldId="258"/>
        </pc:sldMkLst>
        <pc:spChg chg="mod">
          <ac:chgData name="Jan Herczyński" userId="f79b574b-e20c-41f8-bc69-80b07a1a7c09" providerId="ADAL" clId="{B438C892-577D-405E-BB46-42BC944CB48F}" dt="2019-08-18T08:52:36.983" v="1029" actId="20577"/>
          <ac:spMkLst>
            <pc:docMk/>
            <pc:sldMk cId="3473613443" sldId="258"/>
            <ac:spMk id="2" creationId="{013CDD49-BE14-41EA-8AB1-C4E2CF8F822B}"/>
          </ac:spMkLst>
        </pc:spChg>
        <pc:spChg chg="mod">
          <ac:chgData name="Jan Herczyński" userId="f79b574b-e20c-41f8-bc69-80b07a1a7c09" providerId="ADAL" clId="{B438C892-577D-405E-BB46-42BC944CB48F}" dt="2019-08-18T09:08:33.964" v="1449" actId="20577"/>
          <ac:spMkLst>
            <pc:docMk/>
            <pc:sldMk cId="3473613443" sldId="258"/>
            <ac:spMk id="3" creationId="{B195CCA6-C10D-4BEC-B486-24E2FDD0EEAF}"/>
          </ac:spMkLst>
        </pc:spChg>
      </pc:sldChg>
      <pc:sldChg chg="modSp add">
        <pc:chgData name="Jan Herczyński" userId="f79b574b-e20c-41f8-bc69-80b07a1a7c09" providerId="ADAL" clId="{B438C892-577D-405E-BB46-42BC944CB48F}" dt="2019-08-18T08:52:04.583" v="1013" actId="6549"/>
        <pc:sldMkLst>
          <pc:docMk/>
          <pc:sldMk cId="1394341500" sldId="259"/>
        </pc:sldMkLst>
        <pc:spChg chg="mod">
          <ac:chgData name="Jan Herczyński" userId="f79b574b-e20c-41f8-bc69-80b07a1a7c09" providerId="ADAL" clId="{B438C892-577D-405E-BB46-42BC944CB48F}" dt="2019-08-18T08:51:18.034" v="907" actId="6549"/>
          <ac:spMkLst>
            <pc:docMk/>
            <pc:sldMk cId="1394341500" sldId="259"/>
            <ac:spMk id="2" creationId="{013CDD49-BE14-41EA-8AB1-C4E2CF8F822B}"/>
          </ac:spMkLst>
        </pc:spChg>
        <pc:spChg chg="mod">
          <ac:chgData name="Jan Herczyński" userId="f79b574b-e20c-41f8-bc69-80b07a1a7c09" providerId="ADAL" clId="{B438C892-577D-405E-BB46-42BC944CB48F}" dt="2019-08-18T08:52:04.583" v="1013" actId="6549"/>
          <ac:spMkLst>
            <pc:docMk/>
            <pc:sldMk cId="1394341500" sldId="259"/>
            <ac:spMk id="3" creationId="{B195CCA6-C10D-4BEC-B486-24E2FDD0EEA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20E467-FE19-4302-8DA9-6F145EC1D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6452553-A8FA-484A-8CDE-F573DAC7BA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1646E4-81D9-475D-9CAF-75513CD2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E439FA-BB50-4753-BC3B-E2F3ECE0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5142A2-D2CA-46CE-A2A6-0478F522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40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4B7FE4-176B-4B68-B614-56392D24C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677E9B9-041A-457A-B2F3-C1717A252D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99089-D62C-4C26-9F1C-84D70142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1D7821D-7A9B-4B6D-87B0-7B2EDDC0E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08C0C60-B167-4F5C-B5A4-3A49038E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37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9B8EB69-048D-4E9A-823A-F70F1C165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225F64-4B81-405D-83E8-287677B03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09DDDB5-D0F2-48D1-AE4D-05D1E2DFF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F8D143-E082-447F-A618-B78BF8010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636A85-4C95-4035-9C49-5F7E855C3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55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C3588-9008-4484-888A-280D409AE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E2ACD6-47F1-4232-BFDE-5BBF234F5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BA379D-9E46-4F17-A76D-070ACABEA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198C78-A738-4483-9014-B4B649718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CDC45-55DC-490B-9B96-9B261EC1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261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D795A-1DEF-4FA5-B9F8-FCB64EF04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C2EBA32-F76D-4F80-861F-D94135EE3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B47FAC-38D9-4C94-AB31-8DD896E52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4008199-790D-4E96-9F0D-F57E6370E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FC9151-9052-455F-8425-E1503EDD4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82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A6A6A-985F-443A-AE7B-DEF902333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9DB36-9250-4AF6-8626-656C083C75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C76D62-F7FE-4F69-A49A-58DF7357D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0D96CA4-C851-43DB-956A-DFB9729D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7BD768B-44B6-45B5-95F5-085180CA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D10E2E6-5968-4858-A29C-9BB42DBA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620367-8519-4511-8529-F05D8AC21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3CD6751-72C0-44DF-85BC-0BC43AC6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31FDBC1-BDCA-4E69-8ECB-16BFD8163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8C4AE5D-5C87-4CC4-A382-A98C0D85B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9D29D3C-D4CA-47CA-B1DA-14186FC7A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8800FC-1897-4493-B4CB-7C9F0566D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D80B06F-A70B-41B1-9BA9-150DB7B58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0F38D75-98C7-4E5C-8938-1C685D28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25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35D27F-4935-44CE-978F-9B73B8A3C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D1FD97B-1CE9-44DF-A773-907CEAB2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A57EB4-23A0-4A97-92A0-8BFA17C7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F8BB5D-AE86-42BF-B895-0DF8C004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2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49E6C91-3AA3-4EEF-97CF-32A7E5B06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4ECBF0E-D3CC-43E2-B34F-54B4705B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9050347-3574-4DB6-8959-AF014610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72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EC34C8-36C4-4574-A448-0F2665881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AAC0DF-0C42-4288-9A69-FDC4344D0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94A1DB-63BF-4278-AE6E-9ABD929E1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DED6BA9-2D14-478F-BADB-0BD9FC80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342253-5EE3-43D3-809C-40FB525A9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9BD7DB3-50BB-4E25-AC07-264C5FE3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003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572657-F584-4E70-B5E3-66F8FDAD7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225455-AEC6-4B29-B42D-EDFD08718A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90047A3-4CA6-4EFF-847F-00C704204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EBE393-C5E0-4CDB-90D8-DA053494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F4882B-C21E-4B17-B23F-D030DADB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E374B36-4854-4EC5-833C-C2BC81FDB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04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30D291E-99C0-4A8D-8FB8-8544B80F0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5D7AD4-FC6D-4D1E-A1DC-678374025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70F506-2805-4714-8C8F-3DB23370E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FE344-75A2-4D21-B794-FB6B1145D61E}" type="datetimeFigureOut">
              <a:rPr lang="pl-PL" smtClean="0"/>
              <a:t>19.08.2019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251332-99AC-4311-A9BF-FABC6DB0EF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C65CD2-06A0-4736-B02B-B678DB6A6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5AF0-53FA-4C3D-B7AE-0FC2BC2E2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592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9110BB-D9EE-4CBB-BC3F-C951D99D1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29" y="0"/>
            <a:ext cx="11732741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0604406-858B-4ACC-A937-AB1E520AF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0962" y="717452"/>
            <a:ext cx="9457038" cy="2792511"/>
          </a:xfrm>
        </p:spPr>
        <p:txBody>
          <a:bodyPr>
            <a:normAutofit/>
          </a:bodyPr>
          <a:lstStyle/>
          <a:p>
            <a:r>
              <a:rPr lang="uk-UA" b="1" dirty="0"/>
              <a:t>Формула розподілу освітньої субвенції як інструмент урядової політики</a:t>
            </a:r>
            <a:endParaRPr lang="pl-PL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5BBA22-BE29-4B9B-AC03-61C594A17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3973"/>
            <a:ext cx="9144000" cy="1655762"/>
          </a:xfrm>
        </p:spPr>
        <p:txBody>
          <a:bodyPr>
            <a:normAutofit/>
          </a:bodyPr>
          <a:lstStyle/>
          <a:p>
            <a:r>
              <a:rPr lang="pl-PL" sz="4000" dirty="0"/>
              <a:t>Jan Herczyński, SKL </a:t>
            </a:r>
            <a:r>
              <a:rPr lang="en-US" sz="4000" dirty="0"/>
              <a:t>International</a:t>
            </a:r>
            <a:endParaRPr lang="pl-PL" sz="4000" dirty="0"/>
          </a:p>
          <a:p>
            <a:r>
              <a:rPr lang="uk-UA" sz="4000" dirty="0"/>
              <a:t>19 серпня</a:t>
            </a:r>
            <a:r>
              <a:rPr lang="pl-PL" sz="4000" dirty="0"/>
              <a:t> 2019</a:t>
            </a:r>
            <a:r>
              <a:rPr lang="uk-UA" sz="4000" dirty="0"/>
              <a:t> року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97212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F7841BF-5CBF-4DB4-A18B-547C2FCD0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29" y="0"/>
            <a:ext cx="11732741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13CDD49-BE14-41EA-8AB1-C4E2CF8F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Фінансування освіти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95CCA6-C10D-4BEC-B486-24E2FDD0E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000" dirty="0"/>
              <a:t>Конституція України визначає здобуття загальної середньої освіти основним правом громадян</a:t>
            </a:r>
            <a:endParaRPr lang="pl-PL" sz="4000" dirty="0"/>
          </a:p>
          <a:p>
            <a:r>
              <a:rPr lang="uk-UA" sz="4000" dirty="0"/>
              <a:t>Видатки на освіту = інвестиції у майбутнє</a:t>
            </a:r>
            <a:endParaRPr lang="pl-PL" sz="4000" dirty="0"/>
          </a:p>
          <a:p>
            <a:r>
              <a:rPr lang="uk-UA" sz="4000" dirty="0"/>
              <a:t>Освіта є однією з найдорожчих соціальних послуг</a:t>
            </a:r>
            <a:r>
              <a:rPr lang="pl-PL" sz="4000" dirty="0"/>
              <a:t> </a:t>
            </a:r>
          </a:p>
          <a:p>
            <a:r>
              <a:rPr lang="uk-UA" sz="4000" dirty="0"/>
              <a:t>В умовах децентралізації освіта є спільною відповідальністю центральної та місцевої влад </a:t>
            </a:r>
          </a:p>
        </p:txBody>
      </p:sp>
    </p:spTree>
    <p:extLst>
      <p:ext uri="{BB962C8B-B14F-4D97-AF65-F5344CB8AC3E}">
        <p14:creationId xmlns:p14="http://schemas.microsoft.com/office/powerpoint/2010/main" val="191025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888797-A5AE-4AC2-A536-44DF79442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29" y="0"/>
            <a:ext cx="11732741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13CDD49-BE14-41EA-8AB1-C4E2CF8F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Інструмент політики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95CCA6-C10D-4BEC-B486-24E2FDD0E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4000" dirty="0"/>
              <a:t>Освітня субвенція з державного бюджету місцевим спрямовується на оплату праці педагогічного персоналу</a:t>
            </a:r>
            <a:endParaRPr lang="pl-PL" sz="4000" dirty="0"/>
          </a:p>
          <a:p>
            <a:r>
              <a:rPr lang="uk-UA" sz="4000" dirty="0"/>
              <a:t>Розподіл цієї субвенції є політичною відповідальністю МОН</a:t>
            </a:r>
            <a:endParaRPr lang="pl-PL" sz="4000" dirty="0"/>
          </a:p>
          <a:p>
            <a:r>
              <a:rPr lang="uk-UA" sz="4000" dirty="0"/>
              <a:t>Розподіл має базуватись на політичних пріоритетах, проте враховувати навантаження на місцеві бюджети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473613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A492DD-82A9-4027-9283-DFA62E3EC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29" y="0"/>
            <a:ext cx="11732741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013CDD49-BE14-41EA-8AB1-C4E2CF8F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Формула розподілу освітньої субвенції, що наразі діє в Україні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95CCA6-C10D-4BEC-B486-24E2FDD0E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4000" dirty="0"/>
              <a:t>Поточна Формула була запроваджена МОН у 2017 році</a:t>
            </a:r>
            <a:endParaRPr lang="pl-PL" sz="4000" dirty="0"/>
          </a:p>
          <a:p>
            <a:r>
              <a:rPr lang="uk-UA" sz="4000" dirty="0"/>
              <a:t>Основним освітнім параметром є  </a:t>
            </a:r>
            <a:r>
              <a:rPr lang="uk-UA" sz="4000" i="1" dirty="0"/>
              <a:t>РНК (розрахункова наповнюваність класу)</a:t>
            </a:r>
            <a:r>
              <a:rPr lang="pl-PL" sz="4000" dirty="0"/>
              <a:t>, </a:t>
            </a:r>
            <a:r>
              <a:rPr lang="uk-UA" sz="4000" dirty="0"/>
              <a:t>що визначена для кожного засновника шкіл України</a:t>
            </a:r>
            <a:endParaRPr lang="pl-PL" sz="4000" dirty="0"/>
          </a:p>
          <a:p>
            <a:r>
              <a:rPr lang="uk-UA" sz="4000" dirty="0"/>
              <a:t>Розрахункова наповнюваність</a:t>
            </a:r>
            <a:r>
              <a:rPr lang="en-US" sz="4000" dirty="0"/>
              <a:t> </a:t>
            </a:r>
            <a:r>
              <a:rPr lang="uk-UA" sz="4000" dirty="0"/>
              <a:t>класу відображає бачення Уряду щодо того якою мали б бути </a:t>
            </a:r>
            <a:r>
              <a:rPr lang="uk-UA" sz="4000"/>
              <a:t>шкільні мережі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394341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Формула розподілу освітньої субвенції як інструмент урядової політики</vt:lpstr>
      <vt:lpstr>Фінансування освіти</vt:lpstr>
      <vt:lpstr>Інструмент політики</vt:lpstr>
      <vt:lpstr>Формула розподілу освітньої субвенції, що наразі діє в Україні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Formula as Policy Instrument of the National Government</dc:title>
  <dc:creator>Jan Herczyński</dc:creator>
  <cp:lastModifiedBy>Kostiantyn Gavrylov</cp:lastModifiedBy>
  <cp:revision>6</cp:revision>
  <dcterms:created xsi:type="dcterms:W3CDTF">2019-08-18T08:42:03Z</dcterms:created>
  <dcterms:modified xsi:type="dcterms:W3CDTF">2019-08-19T09:09:02Z</dcterms:modified>
</cp:coreProperties>
</file>