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60" r:id="rId4"/>
    <p:sldId id="261" r:id="rId5"/>
    <p:sldId id="257" r:id="rId6"/>
    <p:sldId id="262"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7"/>
  </p:normalViewPr>
  <p:slideViewPr>
    <p:cSldViewPr snapToGrid="0" snapToObjects="1">
      <p:cViewPr varScale="1">
        <p:scale>
          <a:sx n="120" d="100"/>
          <a:sy n="120" d="100"/>
        </p:scale>
        <p:origin x="19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C49CB0D-7F0B-3D46-9D64-BC89D5AE36AB}" type="datetimeFigureOut">
              <a:rPr lang="en-US" smtClean="0"/>
              <a:t>8/20/2019</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B8722F4-3EFB-174B-BA79-2A0CD230D515}" type="slidenum">
              <a:rPr lang="en-US" smtClean="0"/>
              <a:t>‹№›</a:t>
            </a:fld>
            <a:endParaRPr lang="en-US"/>
          </a:p>
        </p:txBody>
      </p:sp>
    </p:spTree>
    <p:extLst>
      <p:ext uri="{BB962C8B-B14F-4D97-AF65-F5344CB8AC3E}">
        <p14:creationId xmlns:p14="http://schemas.microsoft.com/office/powerpoint/2010/main" val="2926935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49CB0D-7F0B-3D46-9D64-BC89D5AE36AB}"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28182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49CB0D-7F0B-3D46-9D64-BC89D5AE36AB}"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266733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49CB0D-7F0B-3D46-9D64-BC89D5AE36AB}" type="datetimeFigureOut">
              <a:rPr lang="en-US" smtClean="0"/>
              <a:t>8/20/2019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380762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C49CB0D-7F0B-3D46-9D64-BC89D5AE36AB}" type="datetimeFigureOut">
              <a:rPr lang="en-US" smtClean="0"/>
              <a:t>8/20/2019</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18042858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49CB0D-7F0B-3D46-9D64-BC89D5AE36AB}" type="datetimeFigureOut">
              <a:rPr lang="en-US" smtClean="0"/>
              <a:t>8/20/2019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4073734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49CB0D-7F0B-3D46-9D64-BC89D5AE36AB}" type="datetimeFigureOut">
              <a:rPr lang="en-US" smtClean="0"/>
              <a:t>8/20/2019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718581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49CB0D-7F0B-3D46-9D64-BC89D5AE36AB}" type="datetimeFigureOut">
              <a:rPr lang="en-US" smtClean="0"/>
              <a:t>8/20/2019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397101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9CB0D-7F0B-3D46-9D64-BC89D5AE36AB}" type="datetimeFigureOut">
              <a:rPr lang="en-US" smtClean="0"/>
              <a:t>8/20/2019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8722F4-3EFB-174B-BA79-2A0CD230D515}" type="slidenum">
              <a:rPr lang="en-US" smtClean="0"/>
              <a:t>‹№›</a:t>
            </a:fld>
            <a:endParaRPr lang="en-US"/>
          </a:p>
        </p:txBody>
      </p:sp>
    </p:spTree>
    <p:extLst>
      <p:ext uri="{BB962C8B-B14F-4D97-AF65-F5344CB8AC3E}">
        <p14:creationId xmlns:p14="http://schemas.microsoft.com/office/powerpoint/2010/main" val="205586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C49CB0D-7F0B-3D46-9D64-BC89D5AE36AB}" type="datetimeFigureOut">
              <a:rPr lang="en-US" smtClean="0"/>
              <a:t>8/20/2019</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B8722F4-3EFB-174B-BA79-2A0CD230D51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415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C49CB0D-7F0B-3D46-9D64-BC89D5AE36AB}" type="datetimeFigureOut">
              <a:rPr lang="en-US" smtClean="0"/>
              <a:t>8/20/2019</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B8722F4-3EFB-174B-BA79-2A0CD230D51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6450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C49CB0D-7F0B-3D46-9D64-BC89D5AE36AB}" type="datetimeFigureOut">
              <a:rPr lang="en-US" smtClean="0"/>
              <a:t>8/20/2019</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B8722F4-3EFB-174B-BA79-2A0CD230D515}" type="slidenum">
              <a:rPr lang="en-US" smtClean="0"/>
              <a:t>‹№›</a:t>
            </a:fld>
            <a:endParaRPr lang="en-US"/>
          </a:p>
        </p:txBody>
      </p:sp>
    </p:spTree>
    <p:extLst>
      <p:ext uri="{BB962C8B-B14F-4D97-AF65-F5344CB8AC3E}">
        <p14:creationId xmlns:p14="http://schemas.microsoft.com/office/powerpoint/2010/main" val="2781537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F78AF-B5C8-564B-921C-F8DC28BF5116}"/>
              </a:ext>
            </a:extLst>
          </p:cNvPr>
          <p:cNvSpPr>
            <a:spLocks noGrp="1"/>
          </p:cNvSpPr>
          <p:nvPr>
            <p:ph type="ctrTitle"/>
          </p:nvPr>
        </p:nvSpPr>
        <p:spPr/>
        <p:txBody>
          <a:bodyPr>
            <a:normAutofit fontScale="90000"/>
          </a:bodyPr>
          <a:lstStyle/>
          <a:p>
            <a:r>
              <a:rPr lang="uk" dirty="0"/>
              <a:t>Революція гідності для вчительства:</a:t>
            </a:r>
            <a:br>
              <a:rPr lang="uk" dirty="0"/>
            </a:br>
            <a:r>
              <a:rPr lang="uk" dirty="0"/>
              <a:t>5 кроків до свободи.</a:t>
            </a:r>
            <a:endParaRPr lang="en-US" dirty="0"/>
          </a:p>
        </p:txBody>
      </p:sp>
    </p:spTree>
    <p:extLst>
      <p:ext uri="{BB962C8B-B14F-4D97-AF65-F5344CB8AC3E}">
        <p14:creationId xmlns:p14="http://schemas.microsoft.com/office/powerpoint/2010/main" val="3202497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1"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519FBE93-B2CD-2345-84F7-F4E70733921B}"/>
              </a:ext>
            </a:extLst>
          </p:cNvPr>
          <p:cNvSpPr>
            <a:spLocks noGrp="1"/>
          </p:cNvSpPr>
          <p:nvPr>
            <p:ph idx="1"/>
          </p:nvPr>
        </p:nvSpPr>
        <p:spPr>
          <a:xfrm>
            <a:off x="3844616" y="2626840"/>
            <a:ext cx="7245103" cy="3131777"/>
          </a:xfrm>
        </p:spPr>
        <p:txBody>
          <a:bodyPr>
            <a:normAutofit/>
          </a:bodyPr>
          <a:lstStyle/>
          <a:p>
            <a:r>
              <a:rPr lang="uk" dirty="0">
                <a:solidFill>
                  <a:schemeClr val="tx1">
                    <a:lumMod val="75000"/>
                    <a:lumOff val="25000"/>
                  </a:schemeClr>
                </a:solidFill>
              </a:rPr>
              <a:t>"Свобода накладає величезні обмеження на кожну людину. Зі свободою приходить відповідальність. Для людини, яка не бажає рости, яка не хоче нести ваготу свої роботи, — це страшна перспектива»</a:t>
            </a:r>
            <a:endParaRPr lang="en-GB" dirty="0">
              <a:solidFill>
                <a:schemeClr val="tx1">
                  <a:lumMod val="75000"/>
                  <a:lumOff val="25000"/>
                </a:schemeClr>
              </a:solidFill>
            </a:endParaRPr>
          </a:p>
          <a:p>
            <a:pPr marL="0" indent="0">
              <a:buNone/>
            </a:pPr>
            <a:r>
              <a:rPr lang="en-GB" i="1" dirty="0">
                <a:solidFill>
                  <a:schemeClr val="tx1">
                    <a:lumMod val="75000"/>
                    <a:lumOff val="25000"/>
                  </a:schemeClr>
                </a:solidFill>
              </a:rPr>
              <a:t>	</a:t>
            </a:r>
            <a:r>
              <a:rPr lang="uk" i="1" dirty="0">
                <a:solidFill>
                  <a:schemeClr val="tx1">
                    <a:lumMod val="75000"/>
                    <a:lumOff val="25000"/>
                  </a:schemeClr>
                </a:solidFill>
              </a:rPr>
              <a:t>Елеонора Рузвельт</a:t>
            </a:r>
          </a:p>
        </p:txBody>
      </p:sp>
    </p:spTree>
    <p:extLst>
      <p:ext uri="{BB962C8B-B14F-4D97-AF65-F5344CB8AC3E}">
        <p14:creationId xmlns:p14="http://schemas.microsoft.com/office/powerpoint/2010/main" val="155238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7334EE80-5049-4346-B87E-28DF7C66F80B}"/>
              </a:ext>
            </a:extLst>
          </p:cNvPr>
          <p:cNvSpPr>
            <a:spLocks noGrp="1"/>
          </p:cNvSpPr>
          <p:nvPr>
            <p:ph type="title"/>
          </p:nvPr>
        </p:nvSpPr>
        <p:spPr>
          <a:xfrm>
            <a:off x="3844616" y="881210"/>
            <a:ext cx="7417925" cy="1517035"/>
          </a:xfrm>
        </p:spPr>
        <p:txBody>
          <a:bodyPr>
            <a:normAutofit/>
          </a:bodyPr>
          <a:lstStyle/>
          <a:p>
            <a:r>
              <a:rPr lang="uk-UA" sz="3400">
                <a:solidFill>
                  <a:schemeClr val="tx1">
                    <a:lumMod val="75000"/>
                    <a:lumOff val="25000"/>
                  </a:schemeClr>
                </a:solidFill>
              </a:rPr>
              <a:t>Чиї інтереси ми маємо тримати в голові, коли говоримо про зміни педагогічної освіти?</a:t>
            </a:r>
            <a:endParaRPr lang="en-US" sz="3400">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9E7E0A9F-1526-0742-9E9E-C37F83BF09A8}"/>
              </a:ext>
            </a:extLst>
          </p:cNvPr>
          <p:cNvSpPr>
            <a:spLocks noGrp="1"/>
          </p:cNvSpPr>
          <p:nvPr>
            <p:ph idx="1"/>
          </p:nvPr>
        </p:nvSpPr>
        <p:spPr>
          <a:xfrm>
            <a:off x="3844616" y="2626840"/>
            <a:ext cx="7245103" cy="3131777"/>
          </a:xfrm>
        </p:spPr>
        <p:txBody>
          <a:bodyPr>
            <a:normAutofit/>
          </a:bodyPr>
          <a:lstStyle/>
          <a:p>
            <a:pPr>
              <a:lnSpc>
                <a:spcPct val="90000"/>
              </a:lnSpc>
            </a:pPr>
            <a:r>
              <a:rPr lang="en-US" sz="1700" dirty="0">
                <a:solidFill>
                  <a:schemeClr val="tx1">
                    <a:lumMod val="75000"/>
                    <a:lumOff val="25000"/>
                  </a:schemeClr>
                </a:solidFill>
              </a:rPr>
              <a:t>I speak not for myself but for those without voice... those who have fought for their rights... their right to live in peace, their right to be treated with dignity, their right to equality of opportunity, their right to be educated.</a:t>
            </a:r>
            <a:br>
              <a:rPr lang="en-US" sz="1700" dirty="0">
                <a:solidFill>
                  <a:schemeClr val="tx1">
                    <a:lumMod val="75000"/>
                    <a:lumOff val="25000"/>
                  </a:schemeClr>
                </a:solidFill>
              </a:rPr>
            </a:br>
            <a:r>
              <a:rPr lang="en-US" sz="1700" dirty="0">
                <a:solidFill>
                  <a:schemeClr val="tx1">
                    <a:lumMod val="75000"/>
                    <a:lumOff val="25000"/>
                  </a:schemeClr>
                </a:solidFill>
              </a:rPr>
              <a:t>	</a:t>
            </a:r>
            <a:r>
              <a:rPr lang="en-US" sz="1700" i="1" dirty="0">
                <a:solidFill>
                  <a:schemeClr val="tx1">
                    <a:lumMod val="75000"/>
                    <a:lumOff val="25000"/>
                  </a:schemeClr>
                </a:solidFill>
              </a:rPr>
              <a:t>Malala Yousafzai</a:t>
            </a:r>
            <a:endParaRPr lang="uk-UA" sz="1700" i="1" dirty="0">
              <a:solidFill>
                <a:schemeClr val="tx1">
                  <a:lumMod val="75000"/>
                  <a:lumOff val="25000"/>
                </a:schemeClr>
              </a:solidFill>
            </a:endParaRPr>
          </a:p>
          <a:p>
            <a:pPr>
              <a:lnSpc>
                <a:spcPct val="90000"/>
              </a:lnSpc>
            </a:pPr>
            <a:endParaRPr lang="uk-UA" sz="1700" i="1" dirty="0">
              <a:solidFill>
                <a:schemeClr val="tx1">
                  <a:lumMod val="75000"/>
                  <a:lumOff val="25000"/>
                </a:schemeClr>
              </a:solidFill>
            </a:endParaRPr>
          </a:p>
          <a:p>
            <a:pPr>
              <a:lnSpc>
                <a:spcPct val="90000"/>
              </a:lnSpc>
            </a:pPr>
            <a:r>
              <a:rPr lang="uk-UA" sz="1700" i="1" dirty="0">
                <a:solidFill>
                  <a:schemeClr val="tx1">
                    <a:lumMod val="75000"/>
                    <a:lumOff val="25000"/>
                  </a:schemeClr>
                </a:solidFill>
              </a:rPr>
              <a:t>Я говорю не від свого імені, але від імені тих безголосих…тих, хто боровся за їх права…їх право навчатись у мирі, їх право на гідне ставлення, їх право на рівність, їх право на те, щоб отримати освіту.</a:t>
            </a:r>
          </a:p>
          <a:p>
            <a:pPr marL="0" indent="0">
              <a:lnSpc>
                <a:spcPct val="90000"/>
              </a:lnSpc>
              <a:buNone/>
            </a:pPr>
            <a:r>
              <a:rPr lang="en-GB" sz="1700" i="1" dirty="0">
                <a:solidFill>
                  <a:schemeClr val="tx1">
                    <a:lumMod val="75000"/>
                    <a:lumOff val="25000"/>
                  </a:schemeClr>
                </a:solidFill>
              </a:rPr>
              <a:t>	</a:t>
            </a:r>
            <a:r>
              <a:rPr lang="uk-UA" sz="1700" i="1" dirty="0" err="1">
                <a:solidFill>
                  <a:schemeClr val="tx1">
                    <a:lumMod val="75000"/>
                    <a:lumOff val="25000"/>
                  </a:schemeClr>
                </a:solidFill>
              </a:rPr>
              <a:t>Малала</a:t>
            </a:r>
            <a:r>
              <a:rPr lang="uk-UA" sz="1700" i="1" dirty="0">
                <a:solidFill>
                  <a:schemeClr val="tx1">
                    <a:lumMod val="75000"/>
                    <a:lumOff val="25000"/>
                  </a:schemeClr>
                </a:solidFill>
              </a:rPr>
              <a:t> </a:t>
            </a:r>
            <a:r>
              <a:rPr lang="uk-UA" sz="1700" i="1" dirty="0" err="1">
                <a:solidFill>
                  <a:schemeClr val="tx1">
                    <a:lumMod val="75000"/>
                    <a:lumOff val="25000"/>
                  </a:schemeClr>
                </a:solidFill>
              </a:rPr>
              <a:t>Юсафзай</a:t>
            </a:r>
            <a:endParaRPr lang="en-US" sz="1700" dirty="0">
              <a:solidFill>
                <a:schemeClr val="tx1">
                  <a:lumMod val="75000"/>
                  <a:lumOff val="25000"/>
                </a:schemeClr>
              </a:solidFill>
            </a:endParaRPr>
          </a:p>
        </p:txBody>
      </p:sp>
    </p:spTree>
    <p:extLst>
      <p:ext uri="{BB962C8B-B14F-4D97-AF65-F5344CB8AC3E}">
        <p14:creationId xmlns:p14="http://schemas.microsoft.com/office/powerpoint/2010/main" val="366351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159AC00F-B7FE-8C45-8586-7611A65DD756}"/>
              </a:ext>
            </a:extLst>
          </p:cNvPr>
          <p:cNvSpPr>
            <a:spLocks noGrp="1"/>
          </p:cNvSpPr>
          <p:nvPr>
            <p:ph idx="1"/>
          </p:nvPr>
        </p:nvSpPr>
        <p:spPr>
          <a:xfrm>
            <a:off x="3844616" y="2626840"/>
            <a:ext cx="7245103" cy="3131777"/>
          </a:xfrm>
        </p:spPr>
        <p:txBody>
          <a:bodyPr>
            <a:normAutofit/>
          </a:bodyPr>
          <a:lstStyle/>
          <a:p>
            <a:r>
              <a:rPr lang="en-US" dirty="0">
                <a:solidFill>
                  <a:schemeClr val="tx1">
                    <a:lumMod val="75000"/>
                    <a:lumOff val="25000"/>
                  </a:schemeClr>
                </a:solidFill>
              </a:rPr>
              <a:t>By a lie, a man... annihilates his dignity as a man.</a:t>
            </a:r>
            <a:br>
              <a:rPr lang="en-US" dirty="0">
                <a:solidFill>
                  <a:schemeClr val="tx1">
                    <a:lumMod val="75000"/>
                    <a:lumOff val="25000"/>
                  </a:schemeClr>
                </a:solidFill>
              </a:rPr>
            </a:br>
            <a:r>
              <a:rPr lang="en-US" dirty="0">
                <a:solidFill>
                  <a:schemeClr val="tx1">
                    <a:lumMod val="75000"/>
                    <a:lumOff val="25000"/>
                  </a:schemeClr>
                </a:solidFill>
              </a:rPr>
              <a:t>	</a:t>
            </a:r>
            <a:r>
              <a:rPr lang="en-US" i="1" dirty="0">
                <a:solidFill>
                  <a:schemeClr val="tx1">
                    <a:lumMod val="75000"/>
                    <a:lumOff val="25000"/>
                  </a:schemeClr>
                </a:solidFill>
              </a:rPr>
              <a:t>Immanuel Kant</a:t>
            </a:r>
            <a:endParaRPr lang="uk-UA" i="1" dirty="0">
              <a:solidFill>
                <a:schemeClr val="tx1">
                  <a:lumMod val="75000"/>
                  <a:lumOff val="25000"/>
                </a:schemeClr>
              </a:solidFill>
            </a:endParaRPr>
          </a:p>
          <a:p>
            <a:endParaRPr lang="uk-UA" i="1" dirty="0">
              <a:solidFill>
                <a:schemeClr val="tx1">
                  <a:lumMod val="75000"/>
                  <a:lumOff val="25000"/>
                </a:schemeClr>
              </a:solidFill>
            </a:endParaRPr>
          </a:p>
          <a:p>
            <a:r>
              <a:rPr lang="uk-UA" i="1" dirty="0">
                <a:solidFill>
                  <a:schemeClr val="tx1">
                    <a:lumMod val="75000"/>
                    <a:lumOff val="25000"/>
                  </a:schemeClr>
                </a:solidFill>
              </a:rPr>
              <a:t>Брехнею людина нівелює свою гідність як Людини»</a:t>
            </a:r>
          </a:p>
          <a:p>
            <a:pPr marL="0" indent="0">
              <a:buNone/>
            </a:pPr>
            <a:r>
              <a:rPr lang="en-GB" i="1" dirty="0">
                <a:solidFill>
                  <a:schemeClr val="tx1">
                    <a:lumMod val="75000"/>
                    <a:lumOff val="25000"/>
                  </a:schemeClr>
                </a:solidFill>
              </a:rPr>
              <a:t>	</a:t>
            </a:r>
            <a:r>
              <a:rPr lang="uk-UA" i="1" dirty="0" err="1">
                <a:solidFill>
                  <a:schemeClr val="tx1">
                    <a:lumMod val="75000"/>
                    <a:lumOff val="25000"/>
                  </a:schemeClr>
                </a:solidFill>
              </a:rPr>
              <a:t>Іммануїл</a:t>
            </a:r>
            <a:r>
              <a:rPr lang="uk-UA" i="1" dirty="0">
                <a:solidFill>
                  <a:schemeClr val="tx1">
                    <a:lumMod val="75000"/>
                    <a:lumOff val="25000"/>
                  </a:schemeClr>
                </a:solidFill>
              </a:rPr>
              <a:t> Кант</a:t>
            </a:r>
          </a:p>
        </p:txBody>
      </p:sp>
    </p:spTree>
    <p:extLst>
      <p:ext uri="{BB962C8B-B14F-4D97-AF65-F5344CB8AC3E}">
        <p14:creationId xmlns:p14="http://schemas.microsoft.com/office/powerpoint/2010/main" val="237539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9AAF1F26-2258-7A4F-BA10-62B659C2A3AE}"/>
              </a:ext>
            </a:extLst>
          </p:cNvPr>
          <p:cNvSpPr>
            <a:spLocks noGrp="1"/>
          </p:cNvSpPr>
          <p:nvPr>
            <p:ph idx="1"/>
          </p:nvPr>
        </p:nvSpPr>
        <p:spPr>
          <a:xfrm>
            <a:off x="3844616" y="2626840"/>
            <a:ext cx="7245103" cy="3131777"/>
          </a:xfrm>
        </p:spPr>
        <p:txBody>
          <a:bodyPr>
            <a:normAutofit/>
          </a:bodyPr>
          <a:lstStyle/>
          <a:p>
            <a:r>
              <a:rPr lang="en-US" dirty="0">
                <a:solidFill>
                  <a:schemeClr val="tx1">
                    <a:lumMod val="75000"/>
                    <a:lumOff val="25000"/>
                  </a:schemeClr>
                </a:solidFill>
              </a:rPr>
              <a:t>Dignity does not consist in possessing honors, but in deserving them.</a:t>
            </a:r>
            <a:endParaRPr lang="uk-UA" dirty="0">
              <a:solidFill>
                <a:schemeClr val="tx1">
                  <a:lumMod val="75000"/>
                  <a:lumOff val="25000"/>
                </a:schemeClr>
              </a:solidFill>
            </a:endParaRPr>
          </a:p>
          <a:p>
            <a:pPr marL="0" indent="0">
              <a:buNone/>
            </a:pPr>
            <a:r>
              <a:rPr lang="uk-UA" i="1" dirty="0">
                <a:solidFill>
                  <a:schemeClr val="tx1">
                    <a:lumMod val="75000"/>
                    <a:lumOff val="25000"/>
                  </a:schemeClr>
                </a:solidFill>
              </a:rPr>
              <a:t>	</a:t>
            </a:r>
            <a:r>
              <a:rPr lang="en-US" i="1" dirty="0">
                <a:solidFill>
                  <a:schemeClr val="tx1">
                    <a:lumMod val="75000"/>
                    <a:lumOff val="25000"/>
                  </a:schemeClr>
                </a:solidFill>
              </a:rPr>
              <a:t>Aristotle</a:t>
            </a:r>
            <a:r>
              <a:rPr lang="en-US" dirty="0">
                <a:solidFill>
                  <a:schemeClr val="tx1">
                    <a:lumMod val="75000"/>
                    <a:lumOff val="25000"/>
                  </a:schemeClr>
                </a:solidFill>
              </a:rPr>
              <a:t/>
            </a:r>
            <a:br>
              <a:rPr lang="en-US" dirty="0">
                <a:solidFill>
                  <a:schemeClr val="tx1">
                    <a:lumMod val="75000"/>
                    <a:lumOff val="25000"/>
                  </a:schemeClr>
                </a:solidFill>
              </a:rPr>
            </a:br>
            <a:endParaRPr lang="en-US" dirty="0">
              <a:solidFill>
                <a:schemeClr val="tx1">
                  <a:lumMod val="75000"/>
                  <a:lumOff val="25000"/>
                </a:schemeClr>
              </a:solidFill>
            </a:endParaRPr>
          </a:p>
          <a:p>
            <a:r>
              <a:rPr lang="uk-UA" dirty="0">
                <a:solidFill>
                  <a:schemeClr val="tx1">
                    <a:lumMod val="75000"/>
                    <a:lumOff val="25000"/>
                  </a:schemeClr>
                </a:solidFill>
              </a:rPr>
              <a:t>Гідність – це не про те, щоб володіти почестями, а про те, щоб заслуговувати на них.</a:t>
            </a:r>
            <a:endParaRPr lang="en-GB" dirty="0">
              <a:solidFill>
                <a:schemeClr val="tx1">
                  <a:lumMod val="75000"/>
                  <a:lumOff val="25000"/>
                </a:schemeClr>
              </a:solidFill>
            </a:endParaRPr>
          </a:p>
          <a:p>
            <a:pPr marL="0" indent="0">
              <a:buNone/>
            </a:pPr>
            <a:r>
              <a:rPr lang="uk-UA" dirty="0">
                <a:solidFill>
                  <a:schemeClr val="tx1">
                    <a:lumMod val="75000"/>
                    <a:lumOff val="25000"/>
                  </a:schemeClr>
                </a:solidFill>
              </a:rPr>
              <a:t>	</a:t>
            </a:r>
            <a:r>
              <a:rPr lang="uk-UA" dirty="0" err="1">
                <a:solidFill>
                  <a:schemeClr val="tx1">
                    <a:lumMod val="75000"/>
                    <a:lumOff val="25000"/>
                  </a:schemeClr>
                </a:solidFill>
              </a:rPr>
              <a:t>Арістотель</a:t>
            </a:r>
            <a:endParaRPr lang="uk-UA" dirty="0">
              <a:solidFill>
                <a:schemeClr val="tx1">
                  <a:lumMod val="75000"/>
                  <a:lumOff val="25000"/>
                </a:schemeClr>
              </a:solidFill>
            </a:endParaRPr>
          </a:p>
        </p:txBody>
      </p:sp>
    </p:spTree>
    <p:extLst>
      <p:ext uri="{BB962C8B-B14F-4D97-AF65-F5344CB8AC3E}">
        <p14:creationId xmlns:p14="http://schemas.microsoft.com/office/powerpoint/2010/main" val="619845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3B00E36E-5E17-A443-8DD4-54FD944AB7CB}"/>
              </a:ext>
            </a:extLst>
          </p:cNvPr>
          <p:cNvSpPr>
            <a:spLocks noGrp="1"/>
          </p:cNvSpPr>
          <p:nvPr>
            <p:ph idx="1"/>
          </p:nvPr>
        </p:nvSpPr>
        <p:spPr>
          <a:xfrm>
            <a:off x="3844616" y="2626840"/>
            <a:ext cx="7245103" cy="3131777"/>
          </a:xfrm>
        </p:spPr>
        <p:txBody>
          <a:bodyPr>
            <a:normAutofit lnSpcReduction="10000"/>
          </a:bodyPr>
          <a:lstStyle/>
          <a:p>
            <a:r>
              <a:rPr lang="en-US" dirty="0">
                <a:solidFill>
                  <a:schemeClr val="tx1">
                    <a:lumMod val="75000"/>
                    <a:lumOff val="25000"/>
                  </a:schemeClr>
                </a:solidFill>
              </a:rPr>
              <a:t>Work is about more than making a living, as vital as that is. It's fundamental to human dignity, to our sense of self-worth as useful, independent, free people.</a:t>
            </a:r>
            <a:br>
              <a:rPr lang="en-US" dirty="0">
                <a:solidFill>
                  <a:schemeClr val="tx1">
                    <a:lumMod val="75000"/>
                    <a:lumOff val="25000"/>
                  </a:schemeClr>
                </a:solidFill>
              </a:rPr>
            </a:br>
            <a:r>
              <a:rPr lang="uk-UA" dirty="0">
                <a:solidFill>
                  <a:schemeClr val="tx1">
                    <a:lumMod val="75000"/>
                    <a:lumOff val="25000"/>
                  </a:schemeClr>
                </a:solidFill>
              </a:rPr>
              <a:t>	</a:t>
            </a:r>
            <a:r>
              <a:rPr lang="en-GB" i="1" dirty="0">
                <a:solidFill>
                  <a:schemeClr val="tx1">
                    <a:lumMod val="75000"/>
                    <a:lumOff val="25000"/>
                  </a:schemeClr>
                </a:solidFill>
              </a:rPr>
              <a:t>Bill Clinton</a:t>
            </a:r>
            <a:endParaRPr lang="uk-UA" i="1" dirty="0">
              <a:solidFill>
                <a:schemeClr val="tx1">
                  <a:lumMod val="75000"/>
                  <a:lumOff val="25000"/>
                </a:schemeClr>
              </a:solidFill>
            </a:endParaRPr>
          </a:p>
          <a:p>
            <a:endParaRPr lang="uk-UA" dirty="0">
              <a:solidFill>
                <a:schemeClr val="tx1">
                  <a:lumMod val="75000"/>
                  <a:lumOff val="25000"/>
                </a:schemeClr>
              </a:solidFill>
            </a:endParaRPr>
          </a:p>
          <a:p>
            <a:r>
              <a:rPr lang="uk-UA" dirty="0">
                <a:solidFill>
                  <a:schemeClr val="tx1">
                    <a:lumMod val="75000"/>
                    <a:lumOff val="25000"/>
                  </a:schemeClr>
                </a:solidFill>
              </a:rPr>
              <a:t>Робота – це більше ніж про заробляння грошей, попри те, що це вкрай важливо. Робота – це фундаментальне для людської гідності, для нашого почуття само-цінності як корисних, незалежних, вільних людей</a:t>
            </a:r>
          </a:p>
          <a:p>
            <a:pPr marL="0" indent="0">
              <a:buNone/>
            </a:pPr>
            <a:r>
              <a:rPr lang="uk-UA" i="1" dirty="0">
                <a:solidFill>
                  <a:schemeClr val="tx1">
                    <a:lumMod val="75000"/>
                    <a:lumOff val="25000"/>
                  </a:schemeClr>
                </a:solidFill>
              </a:rPr>
              <a:t>	Білл Клінтон</a:t>
            </a:r>
            <a:endParaRPr lang="uk-UA" dirty="0">
              <a:solidFill>
                <a:schemeClr val="tx1">
                  <a:lumMod val="75000"/>
                  <a:lumOff val="25000"/>
                </a:schemeClr>
              </a:solidFill>
            </a:endParaRPr>
          </a:p>
          <a:p>
            <a:endParaRPr lang="uk-UA" dirty="0">
              <a:solidFill>
                <a:schemeClr val="tx1">
                  <a:lumMod val="75000"/>
                  <a:lumOff val="25000"/>
                </a:schemeClr>
              </a:solidFill>
            </a:endParaRPr>
          </a:p>
          <a:p>
            <a:pPr marL="0" indent="0">
              <a:buNone/>
            </a:pPr>
            <a:endParaRPr lang="en-US" dirty="0">
              <a:solidFill>
                <a:schemeClr val="tx1">
                  <a:lumMod val="75000"/>
                  <a:lumOff val="25000"/>
                </a:schemeClr>
              </a:solidFill>
            </a:endParaRPr>
          </a:p>
        </p:txBody>
      </p:sp>
    </p:spTree>
    <p:extLst>
      <p:ext uri="{BB962C8B-B14F-4D97-AF65-F5344CB8AC3E}">
        <p14:creationId xmlns:p14="http://schemas.microsoft.com/office/powerpoint/2010/main" val="414555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5" name="Rectangle 24">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6C42110F-8667-3F4A-9F6B-5560F8FE022C}"/>
              </a:ext>
            </a:extLst>
          </p:cNvPr>
          <p:cNvSpPr>
            <a:spLocks noGrp="1"/>
          </p:cNvSpPr>
          <p:nvPr>
            <p:ph idx="1"/>
          </p:nvPr>
        </p:nvSpPr>
        <p:spPr>
          <a:xfrm>
            <a:off x="3844616" y="2626840"/>
            <a:ext cx="7245103" cy="3131777"/>
          </a:xfrm>
        </p:spPr>
        <p:txBody>
          <a:bodyPr>
            <a:normAutofit/>
          </a:bodyPr>
          <a:lstStyle/>
          <a:p>
            <a:r>
              <a:rPr lang="uk" dirty="0">
                <a:solidFill>
                  <a:schemeClr val="tx1">
                    <a:lumMod val="75000"/>
                    <a:lumOff val="25000"/>
                  </a:schemeClr>
                </a:solidFill>
                <a:effectLst/>
              </a:rPr>
              <a:t>Так, держава – це я, а не те, що вони з нею зробили. І якби кожен усвідомив, що держава – це він, то досі у нас вже була б достойна держава.</a:t>
            </a:r>
          </a:p>
          <a:p>
            <a:pPr marL="0" indent="0">
              <a:buNone/>
            </a:pPr>
            <a:r>
              <a:rPr lang="en-GB" i="1" dirty="0">
                <a:solidFill>
                  <a:schemeClr val="tx1">
                    <a:lumMod val="75000"/>
                    <a:lumOff val="25000"/>
                  </a:schemeClr>
                </a:solidFill>
              </a:rPr>
              <a:t>	</a:t>
            </a:r>
            <a:r>
              <a:rPr lang="uk" i="1" dirty="0">
                <a:solidFill>
                  <a:schemeClr val="tx1">
                    <a:lumMod val="75000"/>
                    <a:lumOff val="25000"/>
                  </a:schemeClr>
                </a:solidFill>
              </a:rPr>
              <a:t>Ліна Костенко</a:t>
            </a:r>
            <a:endParaRPr lang="uk-UA" i="1" dirty="0">
              <a:solidFill>
                <a:schemeClr val="tx1">
                  <a:lumMod val="75000"/>
                  <a:lumOff val="25000"/>
                </a:schemeClr>
              </a:solidFill>
            </a:endParaRPr>
          </a:p>
          <a:p>
            <a:endParaRPr lang="uk-UA" i="1" dirty="0">
              <a:solidFill>
                <a:schemeClr val="tx1">
                  <a:lumMod val="75000"/>
                  <a:lumOff val="25000"/>
                </a:schemeClr>
              </a:solidFill>
            </a:endParaRPr>
          </a:p>
          <a:p>
            <a:endParaRPr lang="en-US" i="1" dirty="0">
              <a:solidFill>
                <a:schemeClr val="tx1">
                  <a:lumMod val="75000"/>
                  <a:lumOff val="25000"/>
                </a:schemeClr>
              </a:solidFill>
            </a:endParaRPr>
          </a:p>
        </p:txBody>
      </p:sp>
    </p:spTree>
    <p:extLst>
      <p:ext uri="{BB962C8B-B14F-4D97-AF65-F5344CB8AC3E}">
        <p14:creationId xmlns:p14="http://schemas.microsoft.com/office/powerpoint/2010/main" val="1500717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3E5C30E8-4AB0-AC4C-BE7E-00605AD0FC3C}"/>
              </a:ext>
            </a:extLst>
          </p:cNvPr>
          <p:cNvSpPr>
            <a:spLocks noGrp="1"/>
          </p:cNvSpPr>
          <p:nvPr>
            <p:ph idx="1"/>
          </p:nvPr>
        </p:nvSpPr>
        <p:spPr>
          <a:xfrm>
            <a:off x="3844616" y="2626840"/>
            <a:ext cx="7245103" cy="3131777"/>
          </a:xfrm>
        </p:spPr>
        <p:txBody>
          <a:bodyPr>
            <a:normAutofit/>
          </a:bodyPr>
          <a:lstStyle/>
          <a:p>
            <a:r>
              <a:rPr lang="uk" dirty="0">
                <a:solidFill>
                  <a:schemeClr val="tx1">
                    <a:lumMod val="75000"/>
                    <a:lumOff val="25000"/>
                  </a:schemeClr>
                </a:solidFill>
              </a:rPr>
              <a:t>Я всіх люблю, аби не заважали.</a:t>
            </a:r>
          </a:p>
          <a:p>
            <a:pPr marL="0" indent="0">
              <a:buNone/>
            </a:pPr>
            <a:r>
              <a:rPr lang="en-GB" i="1" dirty="0">
                <a:solidFill>
                  <a:schemeClr val="tx1">
                    <a:lumMod val="75000"/>
                    <a:lumOff val="25000"/>
                  </a:schemeClr>
                </a:solidFill>
              </a:rPr>
              <a:t>	</a:t>
            </a:r>
            <a:r>
              <a:rPr lang="uk" i="1" dirty="0">
                <a:solidFill>
                  <a:schemeClr val="tx1">
                    <a:lumMod val="75000"/>
                    <a:lumOff val="25000"/>
                  </a:schemeClr>
                </a:solidFill>
              </a:rPr>
              <a:t>Ліна Костенко</a:t>
            </a:r>
            <a:endParaRPr lang="en-US" i="1" dirty="0">
              <a:solidFill>
                <a:schemeClr val="tx1">
                  <a:lumMod val="75000"/>
                  <a:lumOff val="25000"/>
                </a:schemeClr>
              </a:solidFill>
            </a:endParaRPr>
          </a:p>
        </p:txBody>
      </p:sp>
    </p:spTree>
    <p:extLst>
      <p:ext uri="{BB962C8B-B14F-4D97-AF65-F5344CB8AC3E}">
        <p14:creationId xmlns:p14="http://schemas.microsoft.com/office/powerpoint/2010/main" val="1592057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6</TotalTime>
  <Words>209</Words>
  <Application>Microsoft Office PowerPoint</Application>
  <PresentationFormat>Широкий екран</PresentationFormat>
  <Paragraphs>24</Paragraphs>
  <Slides>8</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8</vt:i4>
      </vt:variant>
    </vt:vector>
  </HeadingPairs>
  <TitlesOfParts>
    <vt:vector size="11" baseType="lpstr">
      <vt:lpstr>Century Gothic</vt:lpstr>
      <vt:lpstr>Garamond</vt:lpstr>
      <vt:lpstr>Savon</vt:lpstr>
      <vt:lpstr>Революція гідності для вчительства: 5 кроків до свободи.</vt:lpstr>
      <vt:lpstr>Презентація PowerPoint</vt:lpstr>
      <vt:lpstr>Чиї інтереси ми маємо тримати в голові, коли говоримо про зміни педагогічної освіти?</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Революція гідності для вчительства: 5 кроків до свободи.</dc:title>
  <dc:creator>Doroniuk,T (pgt)</dc:creator>
  <cp:lastModifiedBy>Ліщук Катерина Ростиславівна</cp:lastModifiedBy>
  <cp:revision>3</cp:revision>
  <dcterms:created xsi:type="dcterms:W3CDTF">2019-08-19T12:21:05Z</dcterms:created>
  <dcterms:modified xsi:type="dcterms:W3CDTF">2019-08-20T14:47:45Z</dcterms:modified>
</cp:coreProperties>
</file>