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7" r:id="rId4"/>
  </p:sldMasterIdLst>
  <p:notesMasterIdLst>
    <p:notesMasterId r:id="rId38"/>
  </p:notesMasterIdLst>
  <p:sldIdLst>
    <p:sldId id="257" r:id="rId5"/>
    <p:sldId id="259" r:id="rId6"/>
    <p:sldId id="272" r:id="rId7"/>
    <p:sldId id="271" r:id="rId8"/>
    <p:sldId id="295" r:id="rId9"/>
    <p:sldId id="303" r:id="rId10"/>
    <p:sldId id="304" r:id="rId11"/>
    <p:sldId id="305" r:id="rId12"/>
    <p:sldId id="306" r:id="rId13"/>
    <p:sldId id="284" r:id="rId14"/>
    <p:sldId id="285" r:id="rId15"/>
    <p:sldId id="283" r:id="rId16"/>
    <p:sldId id="286" r:id="rId17"/>
    <p:sldId id="287" r:id="rId18"/>
    <p:sldId id="288" r:id="rId19"/>
    <p:sldId id="289" r:id="rId20"/>
    <p:sldId id="296" r:id="rId21"/>
    <p:sldId id="298" r:id="rId22"/>
    <p:sldId id="299" r:id="rId23"/>
    <p:sldId id="297" r:id="rId24"/>
    <p:sldId id="300" r:id="rId25"/>
    <p:sldId id="278" r:id="rId26"/>
    <p:sldId id="277" r:id="rId27"/>
    <p:sldId id="290" r:id="rId28"/>
    <p:sldId id="291" r:id="rId29"/>
    <p:sldId id="292" r:id="rId30"/>
    <p:sldId id="294" r:id="rId31"/>
    <p:sldId id="280" r:id="rId32"/>
    <p:sldId id="307" r:id="rId33"/>
    <p:sldId id="281" r:id="rId34"/>
    <p:sldId id="309" r:id="rId35"/>
    <p:sldId id="310" r:id="rId36"/>
    <p:sldId id="31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1098" y="-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F97ED-4B63-4353-A679-4C34CFD981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9CD98C0A-5DA6-471B-9E3E-90C6580F74C9}">
      <dgm:prSet/>
      <dgm:spPr/>
      <dgm:t>
        <a:bodyPr/>
        <a:lstStyle/>
        <a:p>
          <a:pPr rtl="0"/>
          <a:r>
            <a:rPr lang="uk-UA" b="1" smtClean="0"/>
            <a:t>СТРУКТУРА </a:t>
          </a:r>
          <a:endParaRPr lang="uk-UA"/>
        </a:p>
      </dgm:t>
    </dgm:pt>
    <dgm:pt modelId="{CDBC287A-2E67-44C8-8902-E9CAE49986B0}" type="parTrans" cxnId="{130C3D36-EB4E-4706-84FC-2ADA5A0AEBD2}">
      <dgm:prSet/>
      <dgm:spPr/>
      <dgm:t>
        <a:bodyPr/>
        <a:lstStyle/>
        <a:p>
          <a:endParaRPr lang="uk-UA"/>
        </a:p>
      </dgm:t>
    </dgm:pt>
    <dgm:pt modelId="{B512FF3C-6926-49D5-AFED-1338606B4511}" type="sibTrans" cxnId="{130C3D36-EB4E-4706-84FC-2ADA5A0AEBD2}">
      <dgm:prSet/>
      <dgm:spPr/>
      <dgm:t>
        <a:bodyPr/>
        <a:lstStyle/>
        <a:p>
          <a:endParaRPr lang="uk-UA"/>
        </a:p>
      </dgm:t>
    </dgm:pt>
    <dgm:pt modelId="{2671CC61-71F7-4B13-BB9B-5A61BBD58F55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тема або назва змістовної лінії</a:t>
          </a:r>
          <a:endParaRPr lang="uk-UA" b="1" dirty="0">
            <a:solidFill>
              <a:srgbClr val="002060"/>
            </a:solidFill>
          </a:endParaRPr>
        </a:p>
      </dgm:t>
    </dgm:pt>
    <dgm:pt modelId="{47E243C3-97AC-4613-A708-4AB79D7FE18D}" type="parTrans" cxnId="{035619DA-A444-4D15-BC17-8731CDD2C8A0}">
      <dgm:prSet/>
      <dgm:spPr/>
      <dgm:t>
        <a:bodyPr/>
        <a:lstStyle/>
        <a:p>
          <a:endParaRPr lang="uk-UA"/>
        </a:p>
      </dgm:t>
    </dgm:pt>
    <dgm:pt modelId="{7611A5E9-8614-42C4-9703-D0EF4DBF93D2}" type="sibTrans" cxnId="{035619DA-A444-4D15-BC17-8731CDD2C8A0}">
      <dgm:prSet/>
      <dgm:spPr/>
      <dgm:t>
        <a:bodyPr/>
        <a:lstStyle/>
        <a:p>
          <a:endParaRPr lang="uk-UA"/>
        </a:p>
      </dgm:t>
    </dgm:pt>
    <dgm:pt modelId="{47EDB37C-95EE-4346-9FC8-C90C35F7AE7E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її короткий опис</a:t>
          </a:r>
          <a:endParaRPr lang="uk-UA" b="1" dirty="0">
            <a:solidFill>
              <a:srgbClr val="002060"/>
            </a:solidFill>
          </a:endParaRPr>
        </a:p>
      </dgm:t>
    </dgm:pt>
    <dgm:pt modelId="{8D9B45C9-0A94-4E37-8901-7FC508FE6BA4}" type="parTrans" cxnId="{78CF02F7-EC3B-47D6-8383-33AC51ABC3CA}">
      <dgm:prSet/>
      <dgm:spPr/>
      <dgm:t>
        <a:bodyPr/>
        <a:lstStyle/>
        <a:p>
          <a:endParaRPr lang="uk-UA"/>
        </a:p>
      </dgm:t>
    </dgm:pt>
    <dgm:pt modelId="{289C78CF-BE02-44C3-A738-8CF5116AE421}" type="sibTrans" cxnId="{78CF02F7-EC3B-47D6-8383-33AC51ABC3CA}">
      <dgm:prSet/>
      <dgm:spPr/>
      <dgm:t>
        <a:bodyPr/>
        <a:lstStyle/>
        <a:p>
          <a:endParaRPr lang="uk-UA"/>
        </a:p>
      </dgm:t>
    </dgm:pt>
    <dgm:pt modelId="{254C1E4D-3A37-43F9-919B-567791A3B91A}">
      <dgm:prSet/>
      <dgm:spPr/>
      <dgm:t>
        <a:bodyPr/>
        <a:lstStyle/>
        <a:p>
          <a:pPr rtl="0"/>
          <a:r>
            <a:rPr lang="uk-UA" b="1" smtClean="0">
              <a:solidFill>
                <a:srgbClr val="002060"/>
              </a:solidFill>
            </a:rPr>
            <a:t>проблемні питання </a:t>
          </a:r>
          <a:endParaRPr lang="uk-UA" b="1">
            <a:solidFill>
              <a:srgbClr val="002060"/>
            </a:solidFill>
          </a:endParaRPr>
        </a:p>
      </dgm:t>
    </dgm:pt>
    <dgm:pt modelId="{8DCDD2AE-0990-4FEE-948F-3E3C9F72FEB9}" type="parTrans" cxnId="{5B58278B-DED0-4324-81E9-CD1DDAA33363}">
      <dgm:prSet/>
      <dgm:spPr/>
      <dgm:t>
        <a:bodyPr/>
        <a:lstStyle/>
        <a:p>
          <a:endParaRPr lang="uk-UA"/>
        </a:p>
      </dgm:t>
    </dgm:pt>
    <dgm:pt modelId="{F9B73BCD-971A-4CDB-97E8-D5F9A1225C13}" type="sibTrans" cxnId="{5B58278B-DED0-4324-81E9-CD1DDAA33363}">
      <dgm:prSet/>
      <dgm:spPr/>
      <dgm:t>
        <a:bodyPr/>
        <a:lstStyle/>
        <a:p>
          <a:endParaRPr lang="uk-UA"/>
        </a:p>
      </dgm:t>
    </dgm:pt>
    <dgm:pt modelId="{0A216183-2C50-484A-A571-35472C336D6C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опис діяльності учнів</a:t>
          </a:r>
          <a:endParaRPr lang="uk-UA" b="1" dirty="0">
            <a:solidFill>
              <a:srgbClr val="002060"/>
            </a:solidFill>
          </a:endParaRPr>
        </a:p>
      </dgm:t>
    </dgm:pt>
    <dgm:pt modelId="{795277E1-04B1-4AE4-B827-68BBE82445C2}" type="parTrans" cxnId="{96818B37-36EF-4C88-99B3-60CF92054204}">
      <dgm:prSet/>
      <dgm:spPr/>
      <dgm:t>
        <a:bodyPr/>
        <a:lstStyle/>
        <a:p>
          <a:endParaRPr lang="uk-UA"/>
        </a:p>
      </dgm:t>
    </dgm:pt>
    <dgm:pt modelId="{85AC0463-60BF-4D39-9393-065A33D9E02B}" type="sibTrans" cxnId="{96818B37-36EF-4C88-99B3-60CF92054204}">
      <dgm:prSet/>
      <dgm:spPr/>
      <dgm:t>
        <a:bodyPr/>
        <a:lstStyle/>
        <a:p>
          <a:endParaRPr lang="uk-UA"/>
        </a:p>
      </dgm:t>
    </dgm:pt>
    <dgm:pt modelId="{B50B2C91-7C43-489B-9A84-31282D166129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очікувані результати </a:t>
          </a:r>
          <a:endParaRPr lang="uk-UA" b="1" dirty="0">
            <a:solidFill>
              <a:srgbClr val="002060"/>
            </a:solidFill>
          </a:endParaRPr>
        </a:p>
      </dgm:t>
    </dgm:pt>
    <dgm:pt modelId="{60C1D322-CB3C-433C-8FF2-8473EF969979}" type="parTrans" cxnId="{2626D670-07D1-4FEE-82D3-8B563B48F646}">
      <dgm:prSet/>
      <dgm:spPr/>
      <dgm:t>
        <a:bodyPr/>
        <a:lstStyle/>
        <a:p>
          <a:endParaRPr lang="uk-UA"/>
        </a:p>
      </dgm:t>
    </dgm:pt>
    <dgm:pt modelId="{D8B2686F-6194-42CB-AB39-33FAFB75E5CA}" type="sibTrans" cxnId="{2626D670-07D1-4FEE-82D3-8B563B48F646}">
      <dgm:prSet/>
      <dgm:spPr/>
      <dgm:t>
        <a:bodyPr/>
        <a:lstStyle/>
        <a:p>
          <a:endParaRPr lang="uk-UA"/>
        </a:p>
      </dgm:t>
    </dgm:pt>
    <dgm:pt modelId="{24DC2918-02D2-4231-A3DB-BE6CA377B73A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інструмент оцінювання</a:t>
          </a:r>
          <a:endParaRPr lang="uk-UA" b="1" dirty="0">
            <a:solidFill>
              <a:srgbClr val="002060"/>
            </a:solidFill>
          </a:endParaRPr>
        </a:p>
      </dgm:t>
    </dgm:pt>
    <dgm:pt modelId="{5A105B17-4902-4E9D-92C2-CE1604015D08}" type="parTrans" cxnId="{5260B234-CB30-4A00-81A6-3DE394E93AB5}">
      <dgm:prSet/>
      <dgm:spPr/>
      <dgm:t>
        <a:bodyPr/>
        <a:lstStyle/>
        <a:p>
          <a:endParaRPr lang="uk-UA"/>
        </a:p>
      </dgm:t>
    </dgm:pt>
    <dgm:pt modelId="{9B81439D-7EA1-4A23-A1D3-CB8C120BEE3D}" type="sibTrans" cxnId="{5260B234-CB30-4A00-81A6-3DE394E93AB5}">
      <dgm:prSet/>
      <dgm:spPr/>
      <dgm:t>
        <a:bodyPr/>
        <a:lstStyle/>
        <a:p>
          <a:endParaRPr lang="uk-UA"/>
        </a:p>
      </dgm:t>
    </dgm:pt>
    <dgm:pt modelId="{AD99721C-057A-413E-A710-6F3BCDBF370F}" type="pres">
      <dgm:prSet presAssocID="{85FF97ED-4B63-4353-A679-4C34CFD98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8E6C0BC-DDC3-4A84-894B-C7B32C5AB03D}" type="pres">
      <dgm:prSet presAssocID="{9CD98C0A-5DA6-471B-9E3E-90C6580F74C9}" presName="linNode" presStyleCnt="0"/>
      <dgm:spPr/>
    </dgm:pt>
    <dgm:pt modelId="{51BD0426-32FD-4DA3-B1EE-77BB016CE833}" type="pres">
      <dgm:prSet presAssocID="{9CD98C0A-5DA6-471B-9E3E-90C6580F74C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CE847D-8724-4C42-84D6-F75046C3A0F9}" type="pres">
      <dgm:prSet presAssocID="{9CD98C0A-5DA6-471B-9E3E-90C6580F74C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30C3D36-EB4E-4706-84FC-2ADA5A0AEBD2}" srcId="{85FF97ED-4B63-4353-A679-4C34CFD9812E}" destId="{9CD98C0A-5DA6-471B-9E3E-90C6580F74C9}" srcOrd="0" destOrd="0" parTransId="{CDBC287A-2E67-44C8-8902-E9CAE49986B0}" sibTransId="{B512FF3C-6926-49D5-AFED-1338606B4511}"/>
    <dgm:cxn modelId="{2626D670-07D1-4FEE-82D3-8B563B48F646}" srcId="{9CD98C0A-5DA6-471B-9E3E-90C6580F74C9}" destId="{B50B2C91-7C43-489B-9A84-31282D166129}" srcOrd="4" destOrd="0" parTransId="{60C1D322-CB3C-433C-8FF2-8473EF969979}" sibTransId="{D8B2686F-6194-42CB-AB39-33FAFB75E5CA}"/>
    <dgm:cxn modelId="{D19A8882-4FFA-46AE-B25C-5787F44CC5B5}" type="presOf" srcId="{47EDB37C-95EE-4346-9FC8-C90C35F7AE7E}" destId="{FDCE847D-8724-4C42-84D6-F75046C3A0F9}" srcOrd="0" destOrd="1" presId="urn:microsoft.com/office/officeart/2005/8/layout/vList5"/>
    <dgm:cxn modelId="{E64B02B3-BA94-4C6F-BD1B-37C35E890800}" type="presOf" srcId="{24DC2918-02D2-4231-A3DB-BE6CA377B73A}" destId="{FDCE847D-8724-4C42-84D6-F75046C3A0F9}" srcOrd="0" destOrd="5" presId="urn:microsoft.com/office/officeart/2005/8/layout/vList5"/>
    <dgm:cxn modelId="{4FBE739F-7935-4BD7-B1A8-B1414DFA749C}" type="presOf" srcId="{2671CC61-71F7-4B13-BB9B-5A61BBD58F55}" destId="{FDCE847D-8724-4C42-84D6-F75046C3A0F9}" srcOrd="0" destOrd="0" presId="urn:microsoft.com/office/officeart/2005/8/layout/vList5"/>
    <dgm:cxn modelId="{035619DA-A444-4D15-BC17-8731CDD2C8A0}" srcId="{9CD98C0A-5DA6-471B-9E3E-90C6580F74C9}" destId="{2671CC61-71F7-4B13-BB9B-5A61BBD58F55}" srcOrd="0" destOrd="0" parTransId="{47E243C3-97AC-4613-A708-4AB79D7FE18D}" sibTransId="{7611A5E9-8614-42C4-9703-D0EF4DBF93D2}"/>
    <dgm:cxn modelId="{78CF02F7-EC3B-47D6-8383-33AC51ABC3CA}" srcId="{9CD98C0A-5DA6-471B-9E3E-90C6580F74C9}" destId="{47EDB37C-95EE-4346-9FC8-C90C35F7AE7E}" srcOrd="1" destOrd="0" parTransId="{8D9B45C9-0A94-4E37-8901-7FC508FE6BA4}" sibTransId="{289C78CF-BE02-44C3-A738-8CF5116AE421}"/>
    <dgm:cxn modelId="{A7EB0124-6295-424A-B06A-94C282ECEFB9}" type="presOf" srcId="{0A216183-2C50-484A-A571-35472C336D6C}" destId="{FDCE847D-8724-4C42-84D6-F75046C3A0F9}" srcOrd="0" destOrd="3" presId="urn:microsoft.com/office/officeart/2005/8/layout/vList5"/>
    <dgm:cxn modelId="{5260B234-CB30-4A00-81A6-3DE394E93AB5}" srcId="{9CD98C0A-5DA6-471B-9E3E-90C6580F74C9}" destId="{24DC2918-02D2-4231-A3DB-BE6CA377B73A}" srcOrd="5" destOrd="0" parTransId="{5A105B17-4902-4E9D-92C2-CE1604015D08}" sibTransId="{9B81439D-7EA1-4A23-A1D3-CB8C120BEE3D}"/>
    <dgm:cxn modelId="{5B58278B-DED0-4324-81E9-CD1DDAA33363}" srcId="{9CD98C0A-5DA6-471B-9E3E-90C6580F74C9}" destId="{254C1E4D-3A37-43F9-919B-567791A3B91A}" srcOrd="2" destOrd="0" parTransId="{8DCDD2AE-0990-4FEE-948F-3E3C9F72FEB9}" sibTransId="{F9B73BCD-971A-4CDB-97E8-D5F9A1225C13}"/>
    <dgm:cxn modelId="{EAE1ED64-81E4-4B1A-AEFE-500F01883355}" type="presOf" srcId="{B50B2C91-7C43-489B-9A84-31282D166129}" destId="{FDCE847D-8724-4C42-84D6-F75046C3A0F9}" srcOrd="0" destOrd="4" presId="urn:microsoft.com/office/officeart/2005/8/layout/vList5"/>
    <dgm:cxn modelId="{70FF1FBD-3614-4D23-81E3-7C11B271AFD5}" type="presOf" srcId="{254C1E4D-3A37-43F9-919B-567791A3B91A}" destId="{FDCE847D-8724-4C42-84D6-F75046C3A0F9}" srcOrd="0" destOrd="2" presId="urn:microsoft.com/office/officeart/2005/8/layout/vList5"/>
    <dgm:cxn modelId="{96818B37-36EF-4C88-99B3-60CF92054204}" srcId="{9CD98C0A-5DA6-471B-9E3E-90C6580F74C9}" destId="{0A216183-2C50-484A-A571-35472C336D6C}" srcOrd="3" destOrd="0" parTransId="{795277E1-04B1-4AE4-B827-68BBE82445C2}" sibTransId="{85AC0463-60BF-4D39-9393-065A33D9E02B}"/>
    <dgm:cxn modelId="{D838898D-9603-425C-BD79-8E179E61B985}" type="presOf" srcId="{85FF97ED-4B63-4353-A679-4C34CFD9812E}" destId="{AD99721C-057A-413E-A710-6F3BCDBF370F}" srcOrd="0" destOrd="0" presId="urn:microsoft.com/office/officeart/2005/8/layout/vList5"/>
    <dgm:cxn modelId="{20B4C712-F904-4081-8D3F-7BDEC2B74F41}" type="presOf" srcId="{9CD98C0A-5DA6-471B-9E3E-90C6580F74C9}" destId="{51BD0426-32FD-4DA3-B1EE-77BB016CE833}" srcOrd="0" destOrd="0" presId="urn:microsoft.com/office/officeart/2005/8/layout/vList5"/>
    <dgm:cxn modelId="{A559EFFD-A01D-4653-9017-1769E76CEBB8}" type="presParOf" srcId="{AD99721C-057A-413E-A710-6F3BCDBF370F}" destId="{48E6C0BC-DDC3-4A84-894B-C7B32C5AB03D}" srcOrd="0" destOrd="0" presId="urn:microsoft.com/office/officeart/2005/8/layout/vList5"/>
    <dgm:cxn modelId="{CAE58BE5-3228-4303-A4D5-38FD06E7F04B}" type="presParOf" srcId="{48E6C0BC-DDC3-4A84-894B-C7B32C5AB03D}" destId="{51BD0426-32FD-4DA3-B1EE-77BB016CE833}" srcOrd="0" destOrd="0" presId="urn:microsoft.com/office/officeart/2005/8/layout/vList5"/>
    <dgm:cxn modelId="{3047CEB9-6D0F-41F8-9486-C3AF7D5556BC}" type="presParOf" srcId="{48E6C0BC-DDC3-4A84-894B-C7B32C5AB03D}" destId="{FDCE847D-8724-4C42-84D6-F75046C3A0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60E14-7E6A-49F5-AD1D-A0DE9B8A2A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A3555-484D-42DA-A4CF-BD74D8D540EB}">
      <dgm:prSet phldrT="[Текст]"/>
      <dgm:spPr/>
      <dgm:t>
        <a:bodyPr/>
        <a:lstStyle/>
        <a:p>
          <a:r>
            <a:rPr lang="uk-UA" dirty="0" smtClean="0"/>
            <a:t>Модельна навчальна програма</a:t>
          </a:r>
          <a:endParaRPr lang="ru-RU" dirty="0"/>
        </a:p>
      </dgm:t>
    </dgm:pt>
    <dgm:pt modelId="{31A65EE2-ABBA-4EF4-AF07-9EF89D0FE912}" type="parTrans" cxnId="{CDD39922-28B9-439A-A104-2AEBCDC242B3}">
      <dgm:prSet/>
      <dgm:spPr/>
      <dgm:t>
        <a:bodyPr/>
        <a:lstStyle/>
        <a:p>
          <a:endParaRPr lang="ru-RU"/>
        </a:p>
      </dgm:t>
    </dgm:pt>
    <dgm:pt modelId="{11AB809D-A1FE-4872-B17B-A054CFF4E03C}" type="sibTrans" cxnId="{CDD39922-28B9-439A-A104-2AEBCDC242B3}">
      <dgm:prSet/>
      <dgm:spPr/>
      <dgm:t>
        <a:bodyPr/>
        <a:lstStyle/>
        <a:p>
          <a:endParaRPr lang="ru-RU"/>
        </a:p>
      </dgm:t>
    </dgm:pt>
    <dgm:pt modelId="{4E352697-81CF-42C9-9222-FA9CC96C692A}">
      <dgm:prSet phldrT="[Текст]"/>
      <dgm:spPr/>
      <dgm:t>
        <a:bodyPr/>
        <a:lstStyle/>
        <a:p>
          <a:r>
            <a:rPr lang="uk-UA" dirty="0" smtClean="0"/>
            <a:t>Проблемні питання в межах кожної змістової лінії</a:t>
          </a:r>
          <a:endParaRPr lang="ru-RU" dirty="0"/>
        </a:p>
      </dgm:t>
    </dgm:pt>
    <dgm:pt modelId="{5433BDA1-151F-4BD3-A031-C400C38E5CA2}" type="parTrans" cxnId="{B3C7A11A-219A-41BB-B092-4A1FB6BBC8A2}">
      <dgm:prSet/>
      <dgm:spPr/>
      <dgm:t>
        <a:bodyPr/>
        <a:lstStyle/>
        <a:p>
          <a:endParaRPr lang="ru-RU"/>
        </a:p>
      </dgm:t>
    </dgm:pt>
    <dgm:pt modelId="{5E643F4E-7123-442C-B56F-E3E0A4FC3886}" type="sibTrans" cxnId="{B3C7A11A-219A-41BB-B092-4A1FB6BBC8A2}">
      <dgm:prSet/>
      <dgm:spPr/>
      <dgm:t>
        <a:bodyPr/>
        <a:lstStyle/>
        <a:p>
          <a:endParaRPr lang="ru-RU"/>
        </a:p>
      </dgm:t>
    </dgm:pt>
    <dgm:pt modelId="{826CAF37-5FD0-40FE-9EFD-BE48377459D7}">
      <dgm:prSet phldrT="[Текст]"/>
      <dgm:spPr/>
      <dgm:t>
        <a:bodyPr/>
        <a:lstStyle/>
        <a:p>
          <a:r>
            <a:rPr lang="uk-UA" dirty="0" smtClean="0"/>
            <a:t>Навчальний модуль </a:t>
          </a:r>
          <a:endParaRPr lang="ru-RU" dirty="0"/>
        </a:p>
      </dgm:t>
    </dgm:pt>
    <dgm:pt modelId="{749770BB-E207-40A4-A6C5-830AEF0F0EAA}" type="parTrans" cxnId="{1745C83F-CCB6-43CA-AB00-FCB01AE127FF}">
      <dgm:prSet/>
      <dgm:spPr/>
      <dgm:t>
        <a:bodyPr/>
        <a:lstStyle/>
        <a:p>
          <a:endParaRPr lang="ru-RU"/>
        </a:p>
      </dgm:t>
    </dgm:pt>
    <dgm:pt modelId="{4D434FD5-E9AA-46A0-9E61-647371255868}" type="sibTrans" cxnId="{1745C83F-CCB6-43CA-AB00-FCB01AE127FF}">
      <dgm:prSet/>
      <dgm:spPr/>
      <dgm:t>
        <a:bodyPr/>
        <a:lstStyle/>
        <a:p>
          <a:endParaRPr lang="ru-RU"/>
        </a:p>
      </dgm:t>
    </dgm:pt>
    <dgm:pt modelId="{AF7899CA-EBBD-4AC5-B9B6-B6D78919FCE4}">
      <dgm:prSet phldrT="[Текст]"/>
      <dgm:spPr/>
      <dgm:t>
        <a:bodyPr/>
        <a:lstStyle/>
        <a:p>
          <a:r>
            <a:rPr lang="uk-UA" smtClean="0"/>
            <a:t>Послідовність очікуваних результатів в межах кожної змістової лінії </a:t>
          </a:r>
          <a:endParaRPr lang="ru-RU" dirty="0"/>
        </a:p>
      </dgm:t>
    </dgm:pt>
    <dgm:pt modelId="{9FCBFBBA-B572-4F77-9D34-22A00CA36C75}" type="parTrans" cxnId="{B2E9E3D8-5C55-4929-981B-3D520A9684B8}">
      <dgm:prSet/>
      <dgm:spPr/>
      <dgm:t>
        <a:bodyPr/>
        <a:lstStyle/>
        <a:p>
          <a:endParaRPr lang="ru-RU"/>
        </a:p>
      </dgm:t>
    </dgm:pt>
    <dgm:pt modelId="{18574FFE-72F6-4DFB-AC38-48E887858957}" type="sibTrans" cxnId="{B2E9E3D8-5C55-4929-981B-3D520A9684B8}">
      <dgm:prSet/>
      <dgm:spPr/>
      <dgm:t>
        <a:bodyPr/>
        <a:lstStyle/>
        <a:p>
          <a:endParaRPr lang="ru-RU"/>
        </a:p>
      </dgm:t>
    </dgm:pt>
    <dgm:pt modelId="{F5B65A4F-2284-47B3-9D70-B225F0E69D07}">
      <dgm:prSet phldrT="[Текст]"/>
      <dgm:spPr/>
      <dgm:t>
        <a:bodyPr/>
        <a:lstStyle/>
        <a:p>
          <a:r>
            <a:rPr lang="uk-UA" dirty="0" smtClean="0"/>
            <a:t>Пропонований зміст, передбачений в межах тижня</a:t>
          </a:r>
          <a:endParaRPr lang="ru-RU" dirty="0"/>
        </a:p>
      </dgm:t>
    </dgm:pt>
    <dgm:pt modelId="{C6EA4A9A-27A3-496B-ADD2-C40B905860DC}" type="parTrans" cxnId="{C8C524D9-59E9-41CB-A6F5-7EB64C0A65F2}">
      <dgm:prSet/>
      <dgm:spPr/>
      <dgm:t>
        <a:bodyPr/>
        <a:lstStyle/>
        <a:p>
          <a:endParaRPr lang="ru-RU"/>
        </a:p>
      </dgm:t>
    </dgm:pt>
    <dgm:pt modelId="{851994C0-3F56-4550-98CD-4C702F4BD14A}" type="sibTrans" cxnId="{C8C524D9-59E9-41CB-A6F5-7EB64C0A65F2}">
      <dgm:prSet/>
      <dgm:spPr/>
      <dgm:t>
        <a:bodyPr/>
        <a:lstStyle/>
        <a:p>
          <a:endParaRPr lang="ru-RU"/>
        </a:p>
      </dgm:t>
    </dgm:pt>
    <dgm:pt modelId="{31BCB862-ED53-4033-9DE7-0D9E7264C255}">
      <dgm:prSet phldrT="[Текст]"/>
      <dgm:spPr/>
      <dgm:t>
        <a:bodyPr/>
        <a:lstStyle/>
        <a:p>
          <a:r>
            <a:rPr lang="uk-UA" dirty="0" smtClean="0"/>
            <a:t>Пропоновані види діяльності в межах кожної змістової лінії </a:t>
          </a:r>
          <a:endParaRPr lang="ru-RU" dirty="0"/>
        </a:p>
      </dgm:t>
    </dgm:pt>
    <dgm:pt modelId="{3313CAFB-6C47-4B04-BA4E-550F44FBCEE2}" type="parTrans" cxnId="{2B179E09-CA37-4267-98F3-53968BB14F6F}">
      <dgm:prSet/>
      <dgm:spPr/>
      <dgm:t>
        <a:bodyPr/>
        <a:lstStyle/>
        <a:p>
          <a:endParaRPr lang="ru-RU"/>
        </a:p>
      </dgm:t>
    </dgm:pt>
    <dgm:pt modelId="{F95BC696-293D-4E75-95B4-380BE1CDFC3A}" type="sibTrans" cxnId="{2B179E09-CA37-4267-98F3-53968BB14F6F}">
      <dgm:prSet/>
      <dgm:spPr/>
      <dgm:t>
        <a:bodyPr/>
        <a:lstStyle/>
        <a:p>
          <a:endParaRPr lang="ru-RU"/>
        </a:p>
      </dgm:t>
    </dgm:pt>
    <dgm:pt modelId="{9FEBCF8E-022D-43EA-A76F-4AD64089B00D}">
      <dgm:prSet phldrT="[Текст]"/>
      <dgm:spPr/>
      <dgm:t>
        <a:bodyPr/>
        <a:lstStyle/>
        <a:p>
          <a:r>
            <a:rPr lang="uk-UA" dirty="0" smtClean="0"/>
            <a:t>Послідовність проблемних питань з усіх змістових ліній, </a:t>
          </a:r>
          <a:r>
            <a:rPr lang="uk-UA" dirty="0" err="1" smtClean="0"/>
            <a:t>розв</a:t>
          </a:r>
          <a:r>
            <a:rPr lang="en-US" dirty="0" smtClean="0"/>
            <a:t>’</a:t>
          </a:r>
          <a:r>
            <a:rPr lang="uk-UA" dirty="0" err="1" smtClean="0"/>
            <a:t>язання</a:t>
          </a:r>
          <a:r>
            <a:rPr lang="uk-UA" dirty="0" smtClean="0"/>
            <a:t> яких забезпечуватиме  очікувані результати </a:t>
          </a:r>
          <a:endParaRPr lang="ru-RU" dirty="0"/>
        </a:p>
      </dgm:t>
    </dgm:pt>
    <dgm:pt modelId="{670177FC-98E6-43A7-9C2E-3ECD9283D8E5}" type="parTrans" cxnId="{16B5A5B1-A279-44A7-B71A-02264F7CCBE4}">
      <dgm:prSet/>
      <dgm:spPr/>
      <dgm:t>
        <a:bodyPr/>
        <a:lstStyle/>
        <a:p>
          <a:endParaRPr lang="ru-RU"/>
        </a:p>
      </dgm:t>
    </dgm:pt>
    <dgm:pt modelId="{08DC52FF-4436-49AB-A0CB-C5F58923C27A}" type="sibTrans" cxnId="{16B5A5B1-A279-44A7-B71A-02264F7CCBE4}">
      <dgm:prSet/>
      <dgm:spPr/>
      <dgm:t>
        <a:bodyPr/>
        <a:lstStyle/>
        <a:p>
          <a:endParaRPr lang="ru-RU"/>
        </a:p>
      </dgm:t>
    </dgm:pt>
    <dgm:pt modelId="{5C9CABA8-B0B8-4063-9C90-5F2421E236AB}">
      <dgm:prSet phldrT="[Текст]"/>
      <dgm:spPr/>
      <dgm:t>
        <a:bodyPr/>
        <a:lstStyle/>
        <a:p>
          <a:r>
            <a:rPr lang="uk-UA" dirty="0" smtClean="0"/>
            <a:t>Послідовність завдань, які відповідають пропонованим у модельній </a:t>
          </a:r>
          <a:r>
            <a:rPr lang="uk-UA" smtClean="0"/>
            <a:t>програмі  видамв </a:t>
          </a:r>
          <a:r>
            <a:rPr lang="uk-UA" dirty="0" smtClean="0"/>
            <a:t>діяльності </a:t>
          </a:r>
          <a:endParaRPr lang="ru-RU" dirty="0"/>
        </a:p>
      </dgm:t>
    </dgm:pt>
    <dgm:pt modelId="{73B811EC-956F-48F2-BCA2-8B69391586B4}" type="parTrans" cxnId="{74EDF496-DD02-4734-987A-0CC0D53EF8DF}">
      <dgm:prSet/>
      <dgm:spPr/>
      <dgm:t>
        <a:bodyPr/>
        <a:lstStyle/>
        <a:p>
          <a:endParaRPr lang="ru-RU"/>
        </a:p>
      </dgm:t>
    </dgm:pt>
    <dgm:pt modelId="{31A1CD3D-47BE-430E-81BF-FA43297825E6}" type="sibTrans" cxnId="{74EDF496-DD02-4734-987A-0CC0D53EF8DF}">
      <dgm:prSet/>
      <dgm:spPr/>
      <dgm:t>
        <a:bodyPr/>
        <a:lstStyle/>
        <a:p>
          <a:endParaRPr lang="ru-RU"/>
        </a:p>
      </dgm:t>
    </dgm:pt>
    <dgm:pt modelId="{56705234-6FFC-4239-8334-99CFC3F2749A}">
      <dgm:prSet phldrT="[Текст]"/>
      <dgm:spPr/>
      <dgm:t>
        <a:bodyPr/>
        <a:lstStyle/>
        <a:p>
          <a:r>
            <a:rPr lang="uk-UA" dirty="0" smtClean="0"/>
            <a:t>Матеріали для оцінювання</a:t>
          </a:r>
          <a:endParaRPr lang="ru-RU" dirty="0"/>
        </a:p>
      </dgm:t>
    </dgm:pt>
    <dgm:pt modelId="{927470DB-460D-4CF6-BDD3-C8536380A760}" type="parTrans" cxnId="{35B8F57D-26AF-4EB2-950D-D4D9FF79277B}">
      <dgm:prSet/>
      <dgm:spPr/>
      <dgm:t>
        <a:bodyPr/>
        <a:lstStyle/>
        <a:p>
          <a:endParaRPr lang="ru-RU"/>
        </a:p>
      </dgm:t>
    </dgm:pt>
    <dgm:pt modelId="{D8E70EDA-97EC-41F5-A730-774CB26B34A6}" type="sibTrans" cxnId="{35B8F57D-26AF-4EB2-950D-D4D9FF79277B}">
      <dgm:prSet/>
      <dgm:spPr/>
      <dgm:t>
        <a:bodyPr/>
        <a:lstStyle/>
        <a:p>
          <a:endParaRPr lang="ru-RU"/>
        </a:p>
      </dgm:t>
    </dgm:pt>
    <dgm:pt modelId="{6A755379-6C02-4C17-B712-B9FE238829FC}">
      <dgm:prSet phldrT="[Текст]"/>
      <dgm:spPr/>
      <dgm:t>
        <a:bodyPr/>
        <a:lstStyle/>
        <a:p>
          <a:r>
            <a:rPr lang="uk-UA" dirty="0" smtClean="0"/>
            <a:t>Дидактичні матеріали </a:t>
          </a:r>
          <a:endParaRPr lang="ru-RU" dirty="0"/>
        </a:p>
      </dgm:t>
    </dgm:pt>
    <dgm:pt modelId="{23E2172C-04C6-428F-955E-C4BAC946232E}" type="parTrans" cxnId="{8AFD8896-AD08-483B-8E05-152F596E46B2}">
      <dgm:prSet/>
      <dgm:spPr/>
      <dgm:t>
        <a:bodyPr/>
        <a:lstStyle/>
        <a:p>
          <a:endParaRPr lang="ru-RU"/>
        </a:p>
      </dgm:t>
    </dgm:pt>
    <dgm:pt modelId="{660C4599-68C0-41B8-B843-213E8E194724}" type="sibTrans" cxnId="{8AFD8896-AD08-483B-8E05-152F596E46B2}">
      <dgm:prSet/>
      <dgm:spPr/>
      <dgm:t>
        <a:bodyPr/>
        <a:lstStyle/>
        <a:p>
          <a:endParaRPr lang="ru-RU"/>
        </a:p>
      </dgm:t>
    </dgm:pt>
    <dgm:pt modelId="{1B990C5D-55C3-4179-A992-EFA0B23AD255}" type="pres">
      <dgm:prSet presAssocID="{35460E14-7E6A-49F5-AD1D-A0DE9B8A2A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1268A0-549C-4F4D-84C0-D601F2D8C0EC}" type="pres">
      <dgm:prSet presAssocID="{921A3555-484D-42DA-A4CF-BD74D8D540EB}" presName="composite" presStyleCnt="0"/>
      <dgm:spPr/>
    </dgm:pt>
    <dgm:pt modelId="{2E3D11E9-D177-4816-86B4-B838E241BFC4}" type="pres">
      <dgm:prSet presAssocID="{921A3555-484D-42DA-A4CF-BD74D8D540E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9A23E-A5B3-4556-80E1-BE2AF687C6FB}" type="pres">
      <dgm:prSet presAssocID="{921A3555-484D-42DA-A4CF-BD74D8D540E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51612-162C-4F43-95B9-4FEA15C92032}" type="pres">
      <dgm:prSet presAssocID="{11AB809D-A1FE-4872-B17B-A054CFF4E03C}" presName="sp" presStyleCnt="0"/>
      <dgm:spPr/>
    </dgm:pt>
    <dgm:pt modelId="{B7039E19-C40E-4948-919B-2F4AB030FA85}" type="pres">
      <dgm:prSet presAssocID="{826CAF37-5FD0-40FE-9EFD-BE48377459D7}" presName="composite" presStyleCnt="0"/>
      <dgm:spPr/>
    </dgm:pt>
    <dgm:pt modelId="{A8F9BAD3-984D-451B-B2DB-DDE504890C28}" type="pres">
      <dgm:prSet presAssocID="{826CAF37-5FD0-40FE-9EFD-BE48377459D7}" presName="parentText" presStyleLbl="alignNode1" presStyleIdx="1" presStyleCnt="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F46DB-CB45-48D8-977D-B221A8705F73}" type="pres">
      <dgm:prSet presAssocID="{826CAF37-5FD0-40FE-9EFD-BE48377459D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79E09-CA37-4267-98F3-53968BB14F6F}" srcId="{921A3555-484D-42DA-A4CF-BD74D8D540EB}" destId="{31BCB862-ED53-4033-9DE7-0D9E7264C255}" srcOrd="2" destOrd="0" parTransId="{3313CAFB-6C47-4B04-BA4E-550F44FBCEE2}" sibTransId="{F95BC696-293D-4E75-95B4-380BE1CDFC3A}"/>
    <dgm:cxn modelId="{8AFD8896-AD08-483B-8E05-152F596E46B2}" srcId="{826CAF37-5FD0-40FE-9EFD-BE48377459D7}" destId="{6A755379-6C02-4C17-B712-B9FE238829FC}" srcOrd="3" destOrd="0" parTransId="{23E2172C-04C6-428F-955E-C4BAC946232E}" sibTransId="{660C4599-68C0-41B8-B843-213E8E194724}"/>
    <dgm:cxn modelId="{B2E9E3D8-5C55-4929-981B-3D520A9684B8}" srcId="{921A3555-484D-42DA-A4CF-BD74D8D540EB}" destId="{AF7899CA-EBBD-4AC5-B9B6-B6D78919FCE4}" srcOrd="1" destOrd="0" parTransId="{9FCBFBBA-B572-4F77-9D34-22A00CA36C75}" sibTransId="{18574FFE-72F6-4DFB-AC38-48E887858957}"/>
    <dgm:cxn modelId="{FB508ACF-4856-43C0-9F00-43225880D5F3}" type="presOf" srcId="{F5B65A4F-2284-47B3-9D70-B225F0E69D07}" destId="{5B2F46DB-CB45-48D8-977D-B221A8705F73}" srcOrd="0" destOrd="0" presId="urn:microsoft.com/office/officeart/2005/8/layout/chevron2"/>
    <dgm:cxn modelId="{CDD39922-28B9-439A-A104-2AEBCDC242B3}" srcId="{35460E14-7E6A-49F5-AD1D-A0DE9B8A2A71}" destId="{921A3555-484D-42DA-A4CF-BD74D8D540EB}" srcOrd="0" destOrd="0" parTransId="{31A65EE2-ABBA-4EF4-AF07-9EF89D0FE912}" sibTransId="{11AB809D-A1FE-4872-B17B-A054CFF4E03C}"/>
    <dgm:cxn modelId="{16B5A5B1-A279-44A7-B71A-02264F7CCBE4}" srcId="{826CAF37-5FD0-40FE-9EFD-BE48377459D7}" destId="{9FEBCF8E-022D-43EA-A76F-4AD64089B00D}" srcOrd="1" destOrd="0" parTransId="{670177FC-98E6-43A7-9C2E-3ECD9283D8E5}" sibTransId="{08DC52FF-4436-49AB-A0CB-C5F58923C27A}"/>
    <dgm:cxn modelId="{B3B8FF0E-274B-4135-903F-162BB8DFAF0B}" type="presOf" srcId="{826CAF37-5FD0-40FE-9EFD-BE48377459D7}" destId="{A8F9BAD3-984D-451B-B2DB-DDE504890C28}" srcOrd="0" destOrd="0" presId="urn:microsoft.com/office/officeart/2005/8/layout/chevron2"/>
    <dgm:cxn modelId="{1745C83F-CCB6-43CA-AB00-FCB01AE127FF}" srcId="{35460E14-7E6A-49F5-AD1D-A0DE9B8A2A71}" destId="{826CAF37-5FD0-40FE-9EFD-BE48377459D7}" srcOrd="1" destOrd="0" parTransId="{749770BB-E207-40A4-A6C5-830AEF0F0EAA}" sibTransId="{4D434FD5-E9AA-46A0-9E61-647371255868}"/>
    <dgm:cxn modelId="{B3C7A11A-219A-41BB-B092-4A1FB6BBC8A2}" srcId="{921A3555-484D-42DA-A4CF-BD74D8D540EB}" destId="{4E352697-81CF-42C9-9222-FA9CC96C692A}" srcOrd="0" destOrd="0" parTransId="{5433BDA1-151F-4BD3-A031-C400C38E5CA2}" sibTransId="{5E643F4E-7123-442C-B56F-E3E0A4FC3886}"/>
    <dgm:cxn modelId="{A3950F6C-030F-44C3-8B90-0B8D3BC7134D}" type="presOf" srcId="{35460E14-7E6A-49F5-AD1D-A0DE9B8A2A71}" destId="{1B990C5D-55C3-4179-A992-EFA0B23AD255}" srcOrd="0" destOrd="0" presId="urn:microsoft.com/office/officeart/2005/8/layout/chevron2"/>
    <dgm:cxn modelId="{CBBAEA49-77B3-4BB4-920B-2AECEECFC0E8}" type="presOf" srcId="{4E352697-81CF-42C9-9222-FA9CC96C692A}" destId="{DF19A23E-A5B3-4556-80E1-BE2AF687C6FB}" srcOrd="0" destOrd="0" presId="urn:microsoft.com/office/officeart/2005/8/layout/chevron2"/>
    <dgm:cxn modelId="{5FAEE9F7-C0F3-4CD2-99FD-743DFF8FFD8F}" type="presOf" srcId="{AF7899CA-EBBD-4AC5-B9B6-B6D78919FCE4}" destId="{DF19A23E-A5B3-4556-80E1-BE2AF687C6FB}" srcOrd="0" destOrd="1" presId="urn:microsoft.com/office/officeart/2005/8/layout/chevron2"/>
    <dgm:cxn modelId="{C8C524D9-59E9-41CB-A6F5-7EB64C0A65F2}" srcId="{826CAF37-5FD0-40FE-9EFD-BE48377459D7}" destId="{F5B65A4F-2284-47B3-9D70-B225F0E69D07}" srcOrd="0" destOrd="0" parTransId="{C6EA4A9A-27A3-496B-ADD2-C40B905860DC}" sibTransId="{851994C0-3F56-4550-98CD-4C702F4BD14A}"/>
    <dgm:cxn modelId="{C2D41C0B-3539-4007-8EF4-707BF02D9491}" type="presOf" srcId="{6A755379-6C02-4C17-B712-B9FE238829FC}" destId="{5B2F46DB-CB45-48D8-977D-B221A8705F73}" srcOrd="0" destOrd="3" presId="urn:microsoft.com/office/officeart/2005/8/layout/chevron2"/>
    <dgm:cxn modelId="{7058CA1B-5A93-4C89-B453-3960DD15FD86}" type="presOf" srcId="{9FEBCF8E-022D-43EA-A76F-4AD64089B00D}" destId="{5B2F46DB-CB45-48D8-977D-B221A8705F73}" srcOrd="0" destOrd="1" presId="urn:microsoft.com/office/officeart/2005/8/layout/chevron2"/>
    <dgm:cxn modelId="{74EDF496-DD02-4734-987A-0CC0D53EF8DF}" srcId="{826CAF37-5FD0-40FE-9EFD-BE48377459D7}" destId="{5C9CABA8-B0B8-4063-9C90-5F2421E236AB}" srcOrd="2" destOrd="0" parTransId="{73B811EC-956F-48F2-BCA2-8B69391586B4}" sibTransId="{31A1CD3D-47BE-430E-81BF-FA43297825E6}"/>
    <dgm:cxn modelId="{B62C518C-B7C8-4A5E-8E38-6FC000C96780}" type="presOf" srcId="{56705234-6FFC-4239-8334-99CFC3F2749A}" destId="{5B2F46DB-CB45-48D8-977D-B221A8705F73}" srcOrd="0" destOrd="4" presId="urn:microsoft.com/office/officeart/2005/8/layout/chevron2"/>
    <dgm:cxn modelId="{35B8F57D-26AF-4EB2-950D-D4D9FF79277B}" srcId="{826CAF37-5FD0-40FE-9EFD-BE48377459D7}" destId="{56705234-6FFC-4239-8334-99CFC3F2749A}" srcOrd="4" destOrd="0" parTransId="{927470DB-460D-4CF6-BDD3-C8536380A760}" sibTransId="{D8E70EDA-97EC-41F5-A730-774CB26B34A6}"/>
    <dgm:cxn modelId="{7B5A1D46-C3AE-4E01-A421-C33F4C388D84}" type="presOf" srcId="{5C9CABA8-B0B8-4063-9C90-5F2421E236AB}" destId="{5B2F46DB-CB45-48D8-977D-B221A8705F73}" srcOrd="0" destOrd="2" presId="urn:microsoft.com/office/officeart/2005/8/layout/chevron2"/>
    <dgm:cxn modelId="{6C19C0EC-31C9-4675-AE76-BD1CFBAED79B}" type="presOf" srcId="{31BCB862-ED53-4033-9DE7-0D9E7264C255}" destId="{DF19A23E-A5B3-4556-80E1-BE2AF687C6FB}" srcOrd="0" destOrd="2" presId="urn:microsoft.com/office/officeart/2005/8/layout/chevron2"/>
    <dgm:cxn modelId="{757A00B6-C010-4935-BF26-75FD3C4A3491}" type="presOf" srcId="{921A3555-484D-42DA-A4CF-BD74D8D540EB}" destId="{2E3D11E9-D177-4816-86B4-B838E241BFC4}" srcOrd="0" destOrd="0" presId="urn:microsoft.com/office/officeart/2005/8/layout/chevron2"/>
    <dgm:cxn modelId="{DF85D515-AC29-4CCA-AC83-8E7FC6266C96}" type="presParOf" srcId="{1B990C5D-55C3-4179-A992-EFA0B23AD255}" destId="{881268A0-549C-4F4D-84C0-D601F2D8C0EC}" srcOrd="0" destOrd="0" presId="urn:microsoft.com/office/officeart/2005/8/layout/chevron2"/>
    <dgm:cxn modelId="{7A92C355-E417-43C2-8AE6-CEB95C24584D}" type="presParOf" srcId="{881268A0-549C-4F4D-84C0-D601F2D8C0EC}" destId="{2E3D11E9-D177-4816-86B4-B838E241BFC4}" srcOrd="0" destOrd="0" presId="urn:microsoft.com/office/officeart/2005/8/layout/chevron2"/>
    <dgm:cxn modelId="{6161768C-BF79-4A35-A370-200E81B4CC42}" type="presParOf" srcId="{881268A0-549C-4F4D-84C0-D601F2D8C0EC}" destId="{DF19A23E-A5B3-4556-80E1-BE2AF687C6FB}" srcOrd="1" destOrd="0" presId="urn:microsoft.com/office/officeart/2005/8/layout/chevron2"/>
    <dgm:cxn modelId="{123FD84D-86DA-4313-82B5-E6231A80EA3B}" type="presParOf" srcId="{1B990C5D-55C3-4179-A992-EFA0B23AD255}" destId="{8A051612-162C-4F43-95B9-4FEA15C92032}" srcOrd="1" destOrd="0" presId="urn:microsoft.com/office/officeart/2005/8/layout/chevron2"/>
    <dgm:cxn modelId="{F76BD218-833F-4D62-A012-1A7144FA29C3}" type="presParOf" srcId="{1B990C5D-55C3-4179-A992-EFA0B23AD255}" destId="{B7039E19-C40E-4948-919B-2F4AB030FA85}" srcOrd="2" destOrd="0" presId="urn:microsoft.com/office/officeart/2005/8/layout/chevron2"/>
    <dgm:cxn modelId="{6B44DBCB-2EDA-44B9-AF2E-D0F790538A49}" type="presParOf" srcId="{B7039E19-C40E-4948-919B-2F4AB030FA85}" destId="{A8F9BAD3-984D-451B-B2DB-DDE504890C28}" srcOrd="0" destOrd="0" presId="urn:microsoft.com/office/officeart/2005/8/layout/chevron2"/>
    <dgm:cxn modelId="{560B1A35-21C7-45B2-AF9B-142D41BDF6AE}" type="presParOf" srcId="{B7039E19-C40E-4948-919B-2F4AB030FA85}" destId="{5B2F46DB-CB45-48D8-977D-B221A8705F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1B357-A531-49C7-8B0E-3E846DC34A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2CEAC-945A-41C5-9109-A24E937FDDD2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371C63E2-652D-4BA0-9C75-1145C46AF875}" type="parTrans" cxnId="{94E3AD1E-8B06-4B11-8ABC-74BD62FD9A45}">
      <dgm:prSet/>
      <dgm:spPr/>
      <dgm:t>
        <a:bodyPr/>
        <a:lstStyle/>
        <a:p>
          <a:endParaRPr lang="ru-RU"/>
        </a:p>
      </dgm:t>
    </dgm:pt>
    <dgm:pt modelId="{D947CB02-EB86-4809-BACA-A14E3DC3C996}" type="sibTrans" cxnId="{94E3AD1E-8B06-4B11-8ABC-74BD62FD9A45}">
      <dgm:prSet/>
      <dgm:spPr/>
      <dgm:t>
        <a:bodyPr/>
        <a:lstStyle/>
        <a:p>
          <a:endParaRPr lang="ru-RU"/>
        </a:p>
      </dgm:t>
    </dgm:pt>
    <dgm:pt modelId="{56E3DE2C-D393-44EB-8C6B-5E4C07A34562}">
      <dgm:prSet phldrT="[Текст]"/>
      <dgm:spPr/>
      <dgm:t>
        <a:bodyPr/>
        <a:lstStyle/>
        <a:p>
          <a:r>
            <a:rPr lang="uk-UA" dirty="0" smtClean="0"/>
            <a:t>Протягом року учням пропонується виконати 4 тести, які мають однакову структуру.  Тест є інструментом формувального оцінювання і спрямований на оцінку учнівського навчального поступу в становленні ключової компетентності </a:t>
          </a:r>
          <a:r>
            <a:rPr lang="uk-UA" dirty="0" err="1" smtClean="0"/>
            <a:t>“володіння</a:t>
          </a:r>
          <a:r>
            <a:rPr lang="uk-UA" dirty="0" smtClean="0"/>
            <a:t> рідною </a:t>
          </a:r>
          <a:r>
            <a:rPr lang="uk-UA" dirty="0" err="1" smtClean="0"/>
            <a:t>мовою”</a:t>
          </a:r>
          <a:r>
            <a:rPr lang="uk-UA" dirty="0" smtClean="0"/>
            <a:t>.</a:t>
          </a:r>
          <a:endParaRPr lang="ru-RU" dirty="0"/>
        </a:p>
      </dgm:t>
    </dgm:pt>
    <dgm:pt modelId="{028FD6B4-66C3-4A8C-9825-7CFBE87387CD}" type="parTrans" cxnId="{0934455F-0904-442B-92FB-A8AA32050C69}">
      <dgm:prSet/>
      <dgm:spPr/>
      <dgm:t>
        <a:bodyPr/>
        <a:lstStyle/>
        <a:p>
          <a:endParaRPr lang="ru-RU"/>
        </a:p>
      </dgm:t>
    </dgm:pt>
    <dgm:pt modelId="{475D0B63-153B-4918-9F0A-DDE5A499EBF1}" type="sibTrans" cxnId="{0934455F-0904-442B-92FB-A8AA32050C69}">
      <dgm:prSet/>
      <dgm:spPr/>
      <dgm:t>
        <a:bodyPr/>
        <a:lstStyle/>
        <a:p>
          <a:endParaRPr lang="ru-RU"/>
        </a:p>
      </dgm:t>
    </dgm:pt>
    <dgm:pt modelId="{07228E26-48D6-4115-AB19-BFFEE1B66EF0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9179C53D-C10A-46A1-86EF-0D91AFD217FC}" type="parTrans" cxnId="{3C69873D-FACB-442C-845C-830CB7FCE014}">
      <dgm:prSet/>
      <dgm:spPr/>
      <dgm:t>
        <a:bodyPr/>
        <a:lstStyle/>
        <a:p>
          <a:endParaRPr lang="ru-RU"/>
        </a:p>
      </dgm:t>
    </dgm:pt>
    <dgm:pt modelId="{187AAAFB-4411-4AD3-8ED0-687FBCD2DF87}" type="sibTrans" cxnId="{3C69873D-FACB-442C-845C-830CB7FCE014}">
      <dgm:prSet/>
      <dgm:spPr/>
      <dgm:t>
        <a:bodyPr/>
        <a:lstStyle/>
        <a:p>
          <a:endParaRPr lang="ru-RU"/>
        </a:p>
      </dgm:t>
    </dgm:pt>
    <dgm:pt modelId="{3E80DE5F-57E9-4271-9486-A66EDFA9045D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283F0D1C-5CF3-4620-AD66-34584A30EDC5}" type="sibTrans" cxnId="{B75FD341-E927-441D-8B13-7A45D0256B79}">
      <dgm:prSet/>
      <dgm:spPr/>
      <dgm:t>
        <a:bodyPr/>
        <a:lstStyle/>
        <a:p>
          <a:endParaRPr lang="ru-RU"/>
        </a:p>
      </dgm:t>
    </dgm:pt>
    <dgm:pt modelId="{FCF479AD-5FAD-438A-9C47-6526C9627EA2}" type="parTrans" cxnId="{B75FD341-E927-441D-8B13-7A45D0256B79}">
      <dgm:prSet/>
      <dgm:spPr/>
      <dgm:t>
        <a:bodyPr/>
        <a:lstStyle/>
        <a:p>
          <a:endParaRPr lang="ru-RU"/>
        </a:p>
      </dgm:t>
    </dgm:pt>
    <dgm:pt modelId="{F1AB2D3C-C04C-4A27-A0E1-28097D019CEC}">
      <dgm:prSet/>
      <dgm:spPr/>
      <dgm:t>
        <a:bodyPr/>
        <a:lstStyle/>
        <a:p>
          <a:r>
            <a:rPr lang="uk-UA" dirty="0" smtClean="0">
              <a:solidFill>
                <a:schemeClr val="dk1"/>
              </a:solidFill>
            </a:rPr>
            <a:t>Учитель не обговорює з кожним конкретним учнем/ученицею визначений за результатами тесту рівень. З учнями обговорюється якість виконаної роботи: що вдалося, а що потребує вдосконалення. Визначений використовується учителем для підтвердження власних спостережень, або виявлення прогалин у спостереженнях за тією чи іншою дитиною.  </a:t>
          </a:r>
          <a:endParaRPr lang="ru-RU" dirty="0"/>
        </a:p>
      </dgm:t>
    </dgm:pt>
    <dgm:pt modelId="{52190117-014D-4CF4-9AC0-5B66D41588F7}" type="parTrans" cxnId="{6F13E525-9E5C-4AD5-AF7F-785C96BA2567}">
      <dgm:prSet/>
      <dgm:spPr/>
      <dgm:t>
        <a:bodyPr/>
        <a:lstStyle/>
        <a:p>
          <a:endParaRPr lang="ru-RU"/>
        </a:p>
      </dgm:t>
    </dgm:pt>
    <dgm:pt modelId="{6E374203-CBF3-4924-9C57-A6F980ABD11F}" type="sibTrans" cxnId="{6F13E525-9E5C-4AD5-AF7F-785C96BA2567}">
      <dgm:prSet/>
      <dgm:spPr/>
      <dgm:t>
        <a:bodyPr/>
        <a:lstStyle/>
        <a:p>
          <a:endParaRPr lang="ru-RU"/>
        </a:p>
      </dgm:t>
    </dgm:pt>
    <dgm:pt modelId="{F5BB4DA4-0006-4E10-8309-26358FB3CC4E}">
      <dgm:prSet/>
      <dgm:spPr/>
      <dgm:t>
        <a:bodyPr/>
        <a:lstStyle/>
        <a:p>
          <a:r>
            <a:rPr lang="uk-UA" dirty="0" smtClean="0"/>
            <a:t>Особливу цінність для формувального оцінювання має порівняння самооцінювання учнів з результатом виконання кожного завдання.  Учитель використовує результати цього порівняння для формування в учнів адекватної самооцінки. </a:t>
          </a:r>
          <a:endParaRPr lang="ru-RU" dirty="0"/>
        </a:p>
      </dgm:t>
    </dgm:pt>
    <dgm:pt modelId="{9AA82D95-B740-4621-B9D0-AC4E595B2A71}" type="parTrans" cxnId="{A229DC98-E8F0-4765-A296-66C700CC417B}">
      <dgm:prSet/>
      <dgm:spPr/>
      <dgm:t>
        <a:bodyPr/>
        <a:lstStyle/>
        <a:p>
          <a:endParaRPr lang="ru-RU"/>
        </a:p>
      </dgm:t>
    </dgm:pt>
    <dgm:pt modelId="{67BB1AB8-C4FD-4EE7-B395-0A802BB16FE7}" type="sibTrans" cxnId="{A229DC98-E8F0-4765-A296-66C700CC417B}">
      <dgm:prSet/>
      <dgm:spPr/>
      <dgm:t>
        <a:bodyPr/>
        <a:lstStyle/>
        <a:p>
          <a:endParaRPr lang="ru-RU"/>
        </a:p>
      </dgm:t>
    </dgm:pt>
    <dgm:pt modelId="{951AC387-E320-4D7F-98A4-B42368C4512C}" type="pres">
      <dgm:prSet presAssocID="{0DC1B357-A531-49C7-8B0E-3E846DC34A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FCFE31-D9B5-48F1-B51F-C9B0C1C54B7A}" type="pres">
      <dgm:prSet presAssocID="{5852CEAC-945A-41C5-9109-A24E937FDDD2}" presName="composite" presStyleCnt="0"/>
      <dgm:spPr/>
    </dgm:pt>
    <dgm:pt modelId="{30241C09-9904-4C49-B02E-A4DFDBE77E48}" type="pres">
      <dgm:prSet presAssocID="{5852CEAC-945A-41C5-9109-A24E937FDDD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E29697-9A51-48C2-A56C-D13743191E29}" type="pres">
      <dgm:prSet presAssocID="{5852CEAC-945A-41C5-9109-A24E937FDDD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2CF8-A636-49C7-96B5-D39ED60D43C5}" type="pres">
      <dgm:prSet presAssocID="{D947CB02-EB86-4809-BACA-A14E3DC3C996}" presName="sp" presStyleCnt="0"/>
      <dgm:spPr/>
    </dgm:pt>
    <dgm:pt modelId="{C0EAA648-99FD-4792-966D-9B5D87A4DFC6}" type="pres">
      <dgm:prSet presAssocID="{07228E26-48D6-4115-AB19-BFFEE1B66EF0}" presName="composite" presStyleCnt="0"/>
      <dgm:spPr/>
    </dgm:pt>
    <dgm:pt modelId="{6035A56C-0D9D-44FC-9FD1-4D6DE657CCDF}" type="pres">
      <dgm:prSet presAssocID="{07228E26-48D6-4115-AB19-BFFEE1B66E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411283-7FBF-4811-B943-4D12E36D1355}" type="pres">
      <dgm:prSet presAssocID="{07228E26-48D6-4115-AB19-BFFEE1B66EF0}" presName="descendantText" presStyleLbl="alignAcc1" presStyleIdx="1" presStyleCnt="3" custLinFactNeighborX="1567" custLinFactNeighborY="-4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D139B-37FB-4998-B22D-B468545B7E27}" type="pres">
      <dgm:prSet presAssocID="{187AAAFB-4411-4AD3-8ED0-687FBCD2DF87}" presName="sp" presStyleCnt="0"/>
      <dgm:spPr/>
    </dgm:pt>
    <dgm:pt modelId="{2CC80572-45FC-43A4-B4BE-5E3EDCBDAF66}" type="pres">
      <dgm:prSet presAssocID="{3E80DE5F-57E9-4271-9486-A66EDFA9045D}" presName="composite" presStyleCnt="0"/>
      <dgm:spPr/>
    </dgm:pt>
    <dgm:pt modelId="{606DFB7D-6DAB-4499-A4C5-7B199489037E}" type="pres">
      <dgm:prSet presAssocID="{3E80DE5F-57E9-4271-9486-A66EDFA904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42C94-C438-49F5-BFCC-1E9D3065DF24}" type="pres">
      <dgm:prSet presAssocID="{3E80DE5F-57E9-4271-9486-A66EDFA9045D}" presName="descendantText" presStyleLbl="alignAcc1" presStyleIdx="2" presStyleCnt="3" custLinFactNeighborX="3584" custLinFactNeighborY="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3C4B9-18D6-4907-9A4A-A7FB7EFF0080}" type="presOf" srcId="{F5BB4DA4-0006-4E10-8309-26358FB3CC4E}" destId="{83B42C94-C438-49F5-BFCC-1E9D3065DF24}" srcOrd="0" destOrd="0" presId="urn:microsoft.com/office/officeart/2005/8/layout/chevron2"/>
    <dgm:cxn modelId="{B8067761-4AB2-47CD-A289-03A098117E16}" type="presOf" srcId="{5852CEAC-945A-41C5-9109-A24E937FDDD2}" destId="{30241C09-9904-4C49-B02E-A4DFDBE77E48}" srcOrd="0" destOrd="0" presId="urn:microsoft.com/office/officeart/2005/8/layout/chevron2"/>
    <dgm:cxn modelId="{0934455F-0904-442B-92FB-A8AA32050C69}" srcId="{5852CEAC-945A-41C5-9109-A24E937FDDD2}" destId="{56E3DE2C-D393-44EB-8C6B-5E4C07A34562}" srcOrd="0" destOrd="0" parTransId="{028FD6B4-66C3-4A8C-9825-7CFBE87387CD}" sibTransId="{475D0B63-153B-4918-9F0A-DDE5A499EBF1}"/>
    <dgm:cxn modelId="{0E473BA9-28C5-416A-AA14-797F0869BF8D}" type="presOf" srcId="{F1AB2D3C-C04C-4A27-A0E1-28097D019CEC}" destId="{D3411283-7FBF-4811-B943-4D12E36D1355}" srcOrd="0" destOrd="0" presId="urn:microsoft.com/office/officeart/2005/8/layout/chevron2"/>
    <dgm:cxn modelId="{94E3AD1E-8B06-4B11-8ABC-74BD62FD9A45}" srcId="{0DC1B357-A531-49C7-8B0E-3E846DC34AD5}" destId="{5852CEAC-945A-41C5-9109-A24E937FDDD2}" srcOrd="0" destOrd="0" parTransId="{371C63E2-652D-4BA0-9C75-1145C46AF875}" sibTransId="{D947CB02-EB86-4809-BACA-A14E3DC3C996}"/>
    <dgm:cxn modelId="{6F13E525-9E5C-4AD5-AF7F-785C96BA2567}" srcId="{07228E26-48D6-4115-AB19-BFFEE1B66EF0}" destId="{F1AB2D3C-C04C-4A27-A0E1-28097D019CEC}" srcOrd="0" destOrd="0" parTransId="{52190117-014D-4CF4-9AC0-5B66D41588F7}" sibTransId="{6E374203-CBF3-4924-9C57-A6F980ABD11F}"/>
    <dgm:cxn modelId="{B75FD341-E927-441D-8B13-7A45D0256B79}" srcId="{0DC1B357-A531-49C7-8B0E-3E846DC34AD5}" destId="{3E80DE5F-57E9-4271-9486-A66EDFA9045D}" srcOrd="2" destOrd="0" parTransId="{FCF479AD-5FAD-438A-9C47-6526C9627EA2}" sibTransId="{283F0D1C-5CF3-4620-AD66-34584A30EDC5}"/>
    <dgm:cxn modelId="{FE0AE7C7-0D36-4AEF-A127-9B2B6F7A33CE}" type="presOf" srcId="{56E3DE2C-D393-44EB-8C6B-5E4C07A34562}" destId="{0AE29697-9A51-48C2-A56C-D13743191E29}" srcOrd="0" destOrd="0" presId="urn:microsoft.com/office/officeart/2005/8/layout/chevron2"/>
    <dgm:cxn modelId="{81ED4DDC-8CF2-44D7-85B2-B374DCD73445}" type="presOf" srcId="{0DC1B357-A531-49C7-8B0E-3E846DC34AD5}" destId="{951AC387-E320-4D7F-98A4-B42368C4512C}" srcOrd="0" destOrd="0" presId="urn:microsoft.com/office/officeart/2005/8/layout/chevron2"/>
    <dgm:cxn modelId="{8ED6FF2F-FD15-4415-BA17-0112A333F704}" type="presOf" srcId="{07228E26-48D6-4115-AB19-BFFEE1B66EF0}" destId="{6035A56C-0D9D-44FC-9FD1-4D6DE657CCDF}" srcOrd="0" destOrd="0" presId="urn:microsoft.com/office/officeart/2005/8/layout/chevron2"/>
    <dgm:cxn modelId="{3C69873D-FACB-442C-845C-830CB7FCE014}" srcId="{0DC1B357-A531-49C7-8B0E-3E846DC34AD5}" destId="{07228E26-48D6-4115-AB19-BFFEE1B66EF0}" srcOrd="1" destOrd="0" parTransId="{9179C53D-C10A-46A1-86EF-0D91AFD217FC}" sibTransId="{187AAAFB-4411-4AD3-8ED0-687FBCD2DF87}"/>
    <dgm:cxn modelId="{EFC135FC-E4E0-440C-9668-8C80A65DB87D}" type="presOf" srcId="{3E80DE5F-57E9-4271-9486-A66EDFA9045D}" destId="{606DFB7D-6DAB-4499-A4C5-7B199489037E}" srcOrd="0" destOrd="0" presId="urn:microsoft.com/office/officeart/2005/8/layout/chevron2"/>
    <dgm:cxn modelId="{A229DC98-E8F0-4765-A296-66C700CC417B}" srcId="{3E80DE5F-57E9-4271-9486-A66EDFA9045D}" destId="{F5BB4DA4-0006-4E10-8309-26358FB3CC4E}" srcOrd="0" destOrd="0" parTransId="{9AA82D95-B740-4621-B9D0-AC4E595B2A71}" sibTransId="{67BB1AB8-C4FD-4EE7-B395-0A802BB16FE7}"/>
    <dgm:cxn modelId="{7ECD0300-203E-4FBA-AC87-18DF11037ABF}" type="presParOf" srcId="{951AC387-E320-4D7F-98A4-B42368C4512C}" destId="{3BFCFE31-D9B5-48F1-B51F-C9B0C1C54B7A}" srcOrd="0" destOrd="0" presId="urn:microsoft.com/office/officeart/2005/8/layout/chevron2"/>
    <dgm:cxn modelId="{D51C0261-2346-4EDA-8E3B-9A973BDC08AA}" type="presParOf" srcId="{3BFCFE31-D9B5-48F1-B51F-C9B0C1C54B7A}" destId="{30241C09-9904-4C49-B02E-A4DFDBE77E48}" srcOrd="0" destOrd="0" presId="urn:microsoft.com/office/officeart/2005/8/layout/chevron2"/>
    <dgm:cxn modelId="{5799C5C6-9881-478A-A023-08852A986D37}" type="presParOf" srcId="{3BFCFE31-D9B5-48F1-B51F-C9B0C1C54B7A}" destId="{0AE29697-9A51-48C2-A56C-D13743191E29}" srcOrd="1" destOrd="0" presId="urn:microsoft.com/office/officeart/2005/8/layout/chevron2"/>
    <dgm:cxn modelId="{E7712291-3AF5-42A4-A4F6-2D80EDA6DBEE}" type="presParOf" srcId="{951AC387-E320-4D7F-98A4-B42368C4512C}" destId="{E1FE2CF8-A636-49C7-96B5-D39ED60D43C5}" srcOrd="1" destOrd="0" presId="urn:microsoft.com/office/officeart/2005/8/layout/chevron2"/>
    <dgm:cxn modelId="{CB6A90F4-EAF9-4F51-AB4F-4FB9C83BB347}" type="presParOf" srcId="{951AC387-E320-4D7F-98A4-B42368C4512C}" destId="{C0EAA648-99FD-4792-966D-9B5D87A4DFC6}" srcOrd="2" destOrd="0" presId="urn:microsoft.com/office/officeart/2005/8/layout/chevron2"/>
    <dgm:cxn modelId="{D5DFEAF0-2510-4F16-B8E6-E786D394AC26}" type="presParOf" srcId="{C0EAA648-99FD-4792-966D-9B5D87A4DFC6}" destId="{6035A56C-0D9D-44FC-9FD1-4D6DE657CCDF}" srcOrd="0" destOrd="0" presId="urn:microsoft.com/office/officeart/2005/8/layout/chevron2"/>
    <dgm:cxn modelId="{4B1777E6-E547-4D51-A8A3-8D6004AF66B2}" type="presParOf" srcId="{C0EAA648-99FD-4792-966D-9B5D87A4DFC6}" destId="{D3411283-7FBF-4811-B943-4D12E36D1355}" srcOrd="1" destOrd="0" presId="urn:microsoft.com/office/officeart/2005/8/layout/chevron2"/>
    <dgm:cxn modelId="{E86B28EF-0760-49A8-9B1F-E435EBB5C48A}" type="presParOf" srcId="{951AC387-E320-4D7F-98A4-B42368C4512C}" destId="{C41D139B-37FB-4998-B22D-B468545B7E27}" srcOrd="3" destOrd="0" presId="urn:microsoft.com/office/officeart/2005/8/layout/chevron2"/>
    <dgm:cxn modelId="{1E71C1AA-596D-456A-A001-910456D36F8A}" type="presParOf" srcId="{951AC387-E320-4D7F-98A4-B42368C4512C}" destId="{2CC80572-45FC-43A4-B4BE-5E3EDCBDAF66}" srcOrd="4" destOrd="0" presId="urn:microsoft.com/office/officeart/2005/8/layout/chevron2"/>
    <dgm:cxn modelId="{4756498F-5BD5-416F-A12C-6AD847488B49}" type="presParOf" srcId="{2CC80572-45FC-43A4-B4BE-5E3EDCBDAF66}" destId="{606DFB7D-6DAB-4499-A4C5-7B199489037E}" srcOrd="0" destOrd="0" presId="urn:microsoft.com/office/officeart/2005/8/layout/chevron2"/>
    <dgm:cxn modelId="{88EA4FD2-CBBC-496F-9595-8A1DE1A2BB2C}" type="presParOf" srcId="{2CC80572-45FC-43A4-B4BE-5E3EDCBDAF66}" destId="{83B42C94-C438-49F5-BFCC-1E9D3065DF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78421-495D-47CA-BC11-0E142917F4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C590C90E-1ED3-4554-A807-2E1328A57B83}">
      <dgm:prSet/>
      <dgm:spPr/>
      <dgm:t>
        <a:bodyPr/>
        <a:lstStyle/>
        <a:p>
          <a:pPr rtl="0"/>
          <a:r>
            <a:rPr lang="uk-UA" smtClean="0"/>
            <a:t>педагогічне спостереження учителя за навчальною та іншими видами діяльності учнів; </a:t>
          </a:r>
          <a:endParaRPr lang="uk-UA"/>
        </a:p>
      </dgm:t>
    </dgm:pt>
    <dgm:pt modelId="{4B7E8B0A-D72D-4F21-990A-BD2DAB20A575}" type="parTrans" cxnId="{3B448A92-117A-488C-8D32-4A2F0970B9FB}">
      <dgm:prSet/>
      <dgm:spPr/>
      <dgm:t>
        <a:bodyPr/>
        <a:lstStyle/>
        <a:p>
          <a:endParaRPr lang="uk-UA"/>
        </a:p>
      </dgm:t>
    </dgm:pt>
    <dgm:pt modelId="{642BEFA3-62FE-49B5-A909-3B484E26271C}" type="sibTrans" cxnId="{3B448A92-117A-488C-8D32-4A2F0970B9FB}">
      <dgm:prSet/>
      <dgm:spPr/>
      <dgm:t>
        <a:bodyPr/>
        <a:lstStyle/>
        <a:p>
          <a:endParaRPr lang="uk-UA"/>
        </a:p>
      </dgm:t>
    </dgm:pt>
    <dgm:pt modelId="{0E456DEB-2CE3-45FF-8E8F-36612C9C3E9A}">
      <dgm:prSet/>
      <dgm:spPr/>
      <dgm:t>
        <a:bodyPr/>
        <a:lstStyle/>
        <a:p>
          <a:pPr rtl="0"/>
          <a:r>
            <a:rPr lang="uk-UA" smtClean="0"/>
            <a:t>аналіз портфоліо учнівських робіт, попередніх навчальних досягнень учнів, результатів їхніх діагностичних робіт;</a:t>
          </a:r>
          <a:endParaRPr lang="uk-UA"/>
        </a:p>
      </dgm:t>
    </dgm:pt>
    <dgm:pt modelId="{21B9E05D-ADC9-4F0B-956E-9274E0C7FCE8}" type="parTrans" cxnId="{3C73AC7B-A55F-4A50-92F0-6431CBCE7F97}">
      <dgm:prSet/>
      <dgm:spPr/>
      <dgm:t>
        <a:bodyPr/>
        <a:lstStyle/>
        <a:p>
          <a:endParaRPr lang="uk-UA"/>
        </a:p>
      </dgm:t>
    </dgm:pt>
    <dgm:pt modelId="{A60536D5-3254-49E8-81AD-8D9C5EDE5E47}" type="sibTrans" cxnId="{3C73AC7B-A55F-4A50-92F0-6431CBCE7F97}">
      <dgm:prSet/>
      <dgm:spPr/>
      <dgm:t>
        <a:bodyPr/>
        <a:lstStyle/>
        <a:p>
          <a:endParaRPr lang="uk-UA"/>
        </a:p>
      </dgm:t>
    </dgm:pt>
    <dgm:pt modelId="{C67E63A9-9856-447B-AEB7-EC40843D770C}">
      <dgm:prSet/>
      <dgm:spPr/>
      <dgm:t>
        <a:bodyPr/>
        <a:lstStyle/>
        <a:p>
          <a:pPr rtl="0"/>
          <a:r>
            <a:rPr lang="uk-UA" smtClean="0"/>
            <a:t>самооцінювання та взаємооцінювання результатів діяльності учнів;</a:t>
          </a:r>
          <a:endParaRPr lang="uk-UA"/>
        </a:p>
      </dgm:t>
    </dgm:pt>
    <dgm:pt modelId="{B2B5CDF9-1347-49DC-BBCA-929A46532E4D}" type="parTrans" cxnId="{8B4B0351-9300-410C-89FF-078883216849}">
      <dgm:prSet/>
      <dgm:spPr/>
      <dgm:t>
        <a:bodyPr/>
        <a:lstStyle/>
        <a:p>
          <a:endParaRPr lang="uk-UA"/>
        </a:p>
      </dgm:t>
    </dgm:pt>
    <dgm:pt modelId="{5D8F55DC-44D8-4578-9B80-0C3C0DF54FEB}" type="sibTrans" cxnId="{8B4B0351-9300-410C-89FF-078883216849}">
      <dgm:prSet/>
      <dgm:spPr/>
      <dgm:t>
        <a:bodyPr/>
        <a:lstStyle/>
        <a:p>
          <a:endParaRPr lang="uk-UA"/>
        </a:p>
      </dgm:t>
    </dgm:pt>
    <dgm:pt modelId="{3846941B-535E-4A6B-B5EC-50580A5C37CE}">
      <dgm:prSet/>
      <dgm:spPr/>
      <dgm:t>
        <a:bodyPr/>
        <a:lstStyle/>
        <a:p>
          <a:pPr rtl="0"/>
          <a:r>
            <a:rPr lang="uk-UA" smtClean="0"/>
            <a:t>оцінювання особистісного розвитку та соціалізації учнів їхніми батьками;</a:t>
          </a:r>
          <a:endParaRPr lang="uk-UA"/>
        </a:p>
      </dgm:t>
    </dgm:pt>
    <dgm:pt modelId="{81C9B29E-E28C-4E99-84B6-0C65FB5D2B21}" type="parTrans" cxnId="{B81BDD04-1060-4F07-9D3E-8B9CBC4F3A6C}">
      <dgm:prSet/>
      <dgm:spPr/>
      <dgm:t>
        <a:bodyPr/>
        <a:lstStyle/>
        <a:p>
          <a:endParaRPr lang="uk-UA"/>
        </a:p>
      </dgm:t>
    </dgm:pt>
    <dgm:pt modelId="{2EAC80F8-18CE-4E70-BD51-FF3928C79CE5}" type="sibTrans" cxnId="{B81BDD04-1060-4F07-9D3E-8B9CBC4F3A6C}">
      <dgm:prSet/>
      <dgm:spPr/>
      <dgm:t>
        <a:bodyPr/>
        <a:lstStyle/>
        <a:p>
          <a:endParaRPr lang="uk-UA"/>
        </a:p>
      </dgm:t>
    </dgm:pt>
    <dgm:pt modelId="{0795B59F-23F4-4F6B-A4F2-53B197CD825E}">
      <dgm:prSet/>
      <dgm:spPr/>
      <dgm:t>
        <a:bodyPr/>
        <a:lstStyle/>
        <a:p>
          <a:pPr rtl="0"/>
          <a:r>
            <a:rPr lang="uk-UA" smtClean="0"/>
            <a:t>застосування прийомів отримання зворотного зв’язку щодо сприйняття та розуміння учнями навчального матеріалу («Світлофор», «Мікрофон», «Вихідних квиток» тощо).</a:t>
          </a:r>
          <a:endParaRPr lang="uk-UA"/>
        </a:p>
      </dgm:t>
    </dgm:pt>
    <dgm:pt modelId="{E9449E2C-ED49-48DA-943C-55304B3AFC50}" type="parTrans" cxnId="{1CC9AD00-E2F8-49DC-9038-7AC6A78DB783}">
      <dgm:prSet/>
      <dgm:spPr/>
      <dgm:t>
        <a:bodyPr/>
        <a:lstStyle/>
        <a:p>
          <a:endParaRPr lang="uk-UA"/>
        </a:p>
      </dgm:t>
    </dgm:pt>
    <dgm:pt modelId="{1EEF4B8A-1959-42BC-A3F3-E37C4C22B660}" type="sibTrans" cxnId="{1CC9AD00-E2F8-49DC-9038-7AC6A78DB783}">
      <dgm:prSet/>
      <dgm:spPr/>
      <dgm:t>
        <a:bodyPr/>
        <a:lstStyle/>
        <a:p>
          <a:endParaRPr lang="uk-UA"/>
        </a:p>
      </dgm:t>
    </dgm:pt>
    <dgm:pt modelId="{E2A701B0-AEFD-4B58-AD65-3294326D1243}" type="pres">
      <dgm:prSet presAssocID="{C2778421-495D-47CA-BC11-0E142917F4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B36931-529E-4A30-809C-F696F0BC5A7A}" type="pres">
      <dgm:prSet presAssocID="{C590C90E-1ED3-4554-A807-2E1328A57B8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86754-265D-4850-B789-E4ABC829FAFC}" type="pres">
      <dgm:prSet presAssocID="{642BEFA3-62FE-49B5-A909-3B484E26271C}" presName="spacer" presStyleCnt="0"/>
      <dgm:spPr/>
    </dgm:pt>
    <dgm:pt modelId="{9CEFD92F-DD34-4773-A8FA-E0530512D433}" type="pres">
      <dgm:prSet presAssocID="{0E456DEB-2CE3-45FF-8E8F-36612C9C3E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FAB7BC-C82B-45E8-A0C5-8EA9D95F765D}" type="pres">
      <dgm:prSet presAssocID="{A60536D5-3254-49E8-81AD-8D9C5EDE5E47}" presName="spacer" presStyleCnt="0"/>
      <dgm:spPr/>
    </dgm:pt>
    <dgm:pt modelId="{5C5F1037-8A37-414F-9D86-1EED29DBBB0F}" type="pres">
      <dgm:prSet presAssocID="{C67E63A9-9856-447B-AEB7-EC40843D77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6B4C74-0290-4947-A07C-F8EBDD65BBF8}" type="pres">
      <dgm:prSet presAssocID="{5D8F55DC-44D8-4578-9B80-0C3C0DF54FEB}" presName="spacer" presStyleCnt="0"/>
      <dgm:spPr/>
    </dgm:pt>
    <dgm:pt modelId="{5008DA44-55CE-4EE3-B0EC-EE4B13005C41}" type="pres">
      <dgm:prSet presAssocID="{3846941B-535E-4A6B-B5EC-50580A5C37C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91EFF4-7DEE-472B-8A07-F2800A155845}" type="pres">
      <dgm:prSet presAssocID="{2EAC80F8-18CE-4E70-BD51-FF3928C79CE5}" presName="spacer" presStyleCnt="0"/>
      <dgm:spPr/>
    </dgm:pt>
    <dgm:pt modelId="{E1A62D73-2396-431F-A9F3-7D3370A3690B}" type="pres">
      <dgm:prSet presAssocID="{0795B59F-23F4-4F6B-A4F2-53B197CD825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1BDD04-1060-4F07-9D3E-8B9CBC4F3A6C}" srcId="{C2778421-495D-47CA-BC11-0E142917F4F2}" destId="{3846941B-535E-4A6B-B5EC-50580A5C37CE}" srcOrd="3" destOrd="0" parTransId="{81C9B29E-E28C-4E99-84B6-0C65FB5D2B21}" sibTransId="{2EAC80F8-18CE-4E70-BD51-FF3928C79CE5}"/>
    <dgm:cxn modelId="{C768F120-448E-4CB5-B385-4C6EB0F5C79C}" type="presOf" srcId="{C590C90E-1ED3-4554-A807-2E1328A57B83}" destId="{47B36931-529E-4A30-809C-F696F0BC5A7A}" srcOrd="0" destOrd="0" presId="urn:microsoft.com/office/officeart/2005/8/layout/vList2"/>
    <dgm:cxn modelId="{0AB1C9D5-2158-460C-A153-0A7EC320517A}" type="presOf" srcId="{C2778421-495D-47CA-BC11-0E142917F4F2}" destId="{E2A701B0-AEFD-4B58-AD65-3294326D1243}" srcOrd="0" destOrd="0" presId="urn:microsoft.com/office/officeart/2005/8/layout/vList2"/>
    <dgm:cxn modelId="{8F7030F3-036C-4827-ACEB-A9ABF49CFF95}" type="presOf" srcId="{C67E63A9-9856-447B-AEB7-EC40843D770C}" destId="{5C5F1037-8A37-414F-9D86-1EED29DBBB0F}" srcOrd="0" destOrd="0" presId="urn:microsoft.com/office/officeart/2005/8/layout/vList2"/>
    <dgm:cxn modelId="{3B448A92-117A-488C-8D32-4A2F0970B9FB}" srcId="{C2778421-495D-47CA-BC11-0E142917F4F2}" destId="{C590C90E-1ED3-4554-A807-2E1328A57B83}" srcOrd="0" destOrd="0" parTransId="{4B7E8B0A-D72D-4F21-990A-BD2DAB20A575}" sibTransId="{642BEFA3-62FE-49B5-A909-3B484E26271C}"/>
    <dgm:cxn modelId="{3C73AC7B-A55F-4A50-92F0-6431CBCE7F97}" srcId="{C2778421-495D-47CA-BC11-0E142917F4F2}" destId="{0E456DEB-2CE3-45FF-8E8F-36612C9C3E9A}" srcOrd="1" destOrd="0" parTransId="{21B9E05D-ADC9-4F0B-956E-9274E0C7FCE8}" sibTransId="{A60536D5-3254-49E8-81AD-8D9C5EDE5E47}"/>
    <dgm:cxn modelId="{1CC9AD00-E2F8-49DC-9038-7AC6A78DB783}" srcId="{C2778421-495D-47CA-BC11-0E142917F4F2}" destId="{0795B59F-23F4-4F6B-A4F2-53B197CD825E}" srcOrd="4" destOrd="0" parTransId="{E9449E2C-ED49-48DA-943C-55304B3AFC50}" sibTransId="{1EEF4B8A-1959-42BC-A3F3-E37C4C22B660}"/>
    <dgm:cxn modelId="{771F6112-728F-424B-8423-48BFBA4330C9}" type="presOf" srcId="{0795B59F-23F4-4F6B-A4F2-53B197CD825E}" destId="{E1A62D73-2396-431F-A9F3-7D3370A3690B}" srcOrd="0" destOrd="0" presId="urn:microsoft.com/office/officeart/2005/8/layout/vList2"/>
    <dgm:cxn modelId="{E971118F-9F6E-40D6-8D76-0467E2535437}" type="presOf" srcId="{0E456DEB-2CE3-45FF-8E8F-36612C9C3E9A}" destId="{9CEFD92F-DD34-4773-A8FA-E0530512D433}" srcOrd="0" destOrd="0" presId="urn:microsoft.com/office/officeart/2005/8/layout/vList2"/>
    <dgm:cxn modelId="{BC15AA1E-512D-4660-8C8F-98B42D1BC4EB}" type="presOf" srcId="{3846941B-535E-4A6B-B5EC-50580A5C37CE}" destId="{5008DA44-55CE-4EE3-B0EC-EE4B13005C41}" srcOrd="0" destOrd="0" presId="urn:microsoft.com/office/officeart/2005/8/layout/vList2"/>
    <dgm:cxn modelId="{8B4B0351-9300-410C-89FF-078883216849}" srcId="{C2778421-495D-47CA-BC11-0E142917F4F2}" destId="{C67E63A9-9856-447B-AEB7-EC40843D770C}" srcOrd="2" destOrd="0" parTransId="{B2B5CDF9-1347-49DC-BBCA-929A46532E4D}" sibTransId="{5D8F55DC-44D8-4578-9B80-0C3C0DF54FEB}"/>
    <dgm:cxn modelId="{154C67E4-0808-4BF7-BB6A-8D8C9D0511D2}" type="presParOf" srcId="{E2A701B0-AEFD-4B58-AD65-3294326D1243}" destId="{47B36931-529E-4A30-809C-F696F0BC5A7A}" srcOrd="0" destOrd="0" presId="urn:microsoft.com/office/officeart/2005/8/layout/vList2"/>
    <dgm:cxn modelId="{FD293180-46C3-496D-87B1-2DCBB4FA65F2}" type="presParOf" srcId="{E2A701B0-AEFD-4B58-AD65-3294326D1243}" destId="{9F186754-265D-4850-B789-E4ABC829FAFC}" srcOrd="1" destOrd="0" presId="urn:microsoft.com/office/officeart/2005/8/layout/vList2"/>
    <dgm:cxn modelId="{D6CBB15A-1637-496F-8ED8-C8FFDDD90DA3}" type="presParOf" srcId="{E2A701B0-AEFD-4B58-AD65-3294326D1243}" destId="{9CEFD92F-DD34-4773-A8FA-E0530512D433}" srcOrd="2" destOrd="0" presId="urn:microsoft.com/office/officeart/2005/8/layout/vList2"/>
    <dgm:cxn modelId="{7E0EB9DB-0B1F-4C23-B04A-8E521A0C02BC}" type="presParOf" srcId="{E2A701B0-AEFD-4B58-AD65-3294326D1243}" destId="{ADFAB7BC-C82B-45E8-A0C5-8EA9D95F765D}" srcOrd="3" destOrd="0" presId="urn:microsoft.com/office/officeart/2005/8/layout/vList2"/>
    <dgm:cxn modelId="{361BD019-E275-4A18-BCD5-C8C7554D9270}" type="presParOf" srcId="{E2A701B0-AEFD-4B58-AD65-3294326D1243}" destId="{5C5F1037-8A37-414F-9D86-1EED29DBBB0F}" srcOrd="4" destOrd="0" presId="urn:microsoft.com/office/officeart/2005/8/layout/vList2"/>
    <dgm:cxn modelId="{4B9933B0-E6FC-4EB1-A313-3F03B52D8C8B}" type="presParOf" srcId="{E2A701B0-AEFD-4B58-AD65-3294326D1243}" destId="{726B4C74-0290-4947-A07C-F8EBDD65BBF8}" srcOrd="5" destOrd="0" presId="urn:microsoft.com/office/officeart/2005/8/layout/vList2"/>
    <dgm:cxn modelId="{3E679F93-BA09-40B4-807F-0B9EE2C64122}" type="presParOf" srcId="{E2A701B0-AEFD-4B58-AD65-3294326D1243}" destId="{5008DA44-55CE-4EE3-B0EC-EE4B13005C41}" srcOrd="6" destOrd="0" presId="urn:microsoft.com/office/officeart/2005/8/layout/vList2"/>
    <dgm:cxn modelId="{EB77872A-6A11-4591-B6C1-95A82765F041}" type="presParOf" srcId="{E2A701B0-AEFD-4B58-AD65-3294326D1243}" destId="{BA91EFF4-7DEE-472B-8A07-F2800A155845}" srcOrd="7" destOrd="0" presId="urn:microsoft.com/office/officeart/2005/8/layout/vList2"/>
    <dgm:cxn modelId="{E18FE415-353D-461C-A161-60BC36C30466}" type="presParOf" srcId="{E2A701B0-AEFD-4B58-AD65-3294326D1243}" destId="{E1A62D73-2396-431F-A9F3-7D3370A369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847D-8724-4C42-84D6-F75046C3A0F9}">
      <dsp:nvSpPr>
        <dsp:cNvPr id="0" name=""/>
        <dsp:cNvSpPr/>
      </dsp:nvSpPr>
      <dsp:spPr>
        <a:xfrm rot="5400000">
          <a:off x="6215452" y="-2051738"/>
          <a:ext cx="2240613" cy="69042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</a:rPr>
            <a:t>тема або назва змістовної лінії</a:t>
          </a:r>
          <a:endParaRPr lang="uk-UA" sz="2000" b="1" kern="1200" dirty="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</a:rPr>
            <a:t>її короткий опис</a:t>
          </a:r>
          <a:endParaRPr lang="uk-UA" sz="2000" b="1" kern="1200" dirty="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smtClean="0">
              <a:solidFill>
                <a:srgbClr val="002060"/>
              </a:solidFill>
            </a:rPr>
            <a:t>проблемні питання </a:t>
          </a:r>
          <a:endParaRPr lang="uk-UA" sz="2000" b="1" kern="120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</a:rPr>
            <a:t>опис діяльності учнів</a:t>
          </a:r>
          <a:endParaRPr lang="uk-UA" sz="2000" b="1" kern="1200" dirty="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</a:rPr>
            <a:t>очікувані результати </a:t>
          </a:r>
          <a:endParaRPr lang="uk-UA" sz="2000" b="1" kern="1200" dirty="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</a:rPr>
            <a:t>інструмент оцінювання</a:t>
          </a:r>
          <a:endParaRPr lang="uk-UA" sz="2000" b="1" kern="1200" dirty="0">
            <a:solidFill>
              <a:srgbClr val="002060"/>
            </a:solidFill>
          </a:endParaRPr>
        </a:p>
      </dsp:txBody>
      <dsp:txXfrm rot="-5400000">
        <a:off x="3883637" y="389455"/>
        <a:ext cx="6794866" cy="2021857"/>
      </dsp:txXfrm>
    </dsp:sp>
    <dsp:sp modelId="{51BD0426-32FD-4DA3-B1EE-77BB016CE833}">
      <dsp:nvSpPr>
        <dsp:cNvPr id="0" name=""/>
        <dsp:cNvSpPr/>
      </dsp:nvSpPr>
      <dsp:spPr>
        <a:xfrm>
          <a:off x="0" y="0"/>
          <a:ext cx="3883637" cy="2800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b="1" kern="1200" smtClean="0"/>
            <a:t>СТРУКТУРА </a:t>
          </a:r>
          <a:endParaRPr lang="uk-UA" sz="5200" kern="1200"/>
        </a:p>
      </dsp:txBody>
      <dsp:txXfrm>
        <a:off x="136722" y="136722"/>
        <a:ext cx="3610193" cy="2527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11E9-D177-4816-86B4-B838E241BFC4}">
      <dsp:nvSpPr>
        <dsp:cNvPr id="0" name=""/>
        <dsp:cNvSpPr/>
      </dsp:nvSpPr>
      <dsp:spPr>
        <a:xfrm rot="5400000">
          <a:off x="-341420" y="342496"/>
          <a:ext cx="2276136" cy="1593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Модельна навчальна програма</a:t>
          </a:r>
          <a:endParaRPr lang="ru-RU" sz="1500" kern="1200" dirty="0"/>
        </a:p>
      </dsp:txBody>
      <dsp:txXfrm rot="-5400000">
        <a:off x="1" y="797724"/>
        <a:ext cx="1593295" cy="682841"/>
      </dsp:txXfrm>
    </dsp:sp>
    <dsp:sp modelId="{DF19A23E-A5B3-4556-80E1-BE2AF687C6FB}">
      <dsp:nvSpPr>
        <dsp:cNvPr id="0" name=""/>
        <dsp:cNvSpPr/>
      </dsp:nvSpPr>
      <dsp:spPr>
        <a:xfrm rot="5400000">
          <a:off x="4171703" y="-2577331"/>
          <a:ext cx="1479489" cy="6636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Проблемні питання в межах кожної змістової лінії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smtClean="0"/>
            <a:t>Послідовність очікуваних результатів в межах кожної змістової лінії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Пропоновані види діяльності в межах кожної змістової лінії </a:t>
          </a:r>
          <a:endParaRPr lang="ru-RU" sz="1200" kern="1200" dirty="0"/>
        </a:p>
      </dsp:txBody>
      <dsp:txXfrm rot="-5400000">
        <a:off x="1593296" y="73299"/>
        <a:ext cx="6564081" cy="1335043"/>
      </dsp:txXfrm>
    </dsp:sp>
    <dsp:sp modelId="{A8F9BAD3-984D-451B-B2DB-DDE504890C28}">
      <dsp:nvSpPr>
        <dsp:cNvPr id="0" name=""/>
        <dsp:cNvSpPr/>
      </dsp:nvSpPr>
      <dsp:spPr>
        <a:xfrm rot="5400000">
          <a:off x="-341420" y="2333006"/>
          <a:ext cx="2276136" cy="1593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Навчальний модуль </a:t>
          </a:r>
          <a:endParaRPr lang="ru-RU" sz="1500" kern="1200" dirty="0"/>
        </a:p>
      </dsp:txBody>
      <dsp:txXfrm rot="-5400000">
        <a:off x="1" y="2788234"/>
        <a:ext cx="1593295" cy="682841"/>
      </dsp:txXfrm>
    </dsp:sp>
    <dsp:sp modelId="{5B2F46DB-CB45-48D8-977D-B221A8705F73}">
      <dsp:nvSpPr>
        <dsp:cNvPr id="0" name=""/>
        <dsp:cNvSpPr/>
      </dsp:nvSpPr>
      <dsp:spPr>
        <a:xfrm rot="5400000">
          <a:off x="4171703" y="-586821"/>
          <a:ext cx="1479489" cy="6636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Пропонований зміст, передбачений в межах тижня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Послідовність проблемних питань з усіх змістових ліній, </a:t>
          </a:r>
          <a:r>
            <a:rPr lang="uk-UA" sz="1200" kern="1200" dirty="0" err="1" smtClean="0"/>
            <a:t>розв</a:t>
          </a:r>
          <a:r>
            <a:rPr lang="en-US" sz="1200" kern="1200" dirty="0" smtClean="0"/>
            <a:t>’</a:t>
          </a:r>
          <a:r>
            <a:rPr lang="uk-UA" sz="1200" kern="1200" dirty="0" err="1" smtClean="0"/>
            <a:t>язання</a:t>
          </a:r>
          <a:r>
            <a:rPr lang="uk-UA" sz="1200" kern="1200" dirty="0" smtClean="0"/>
            <a:t> яких забезпечуватиме  очікувані результати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Послідовність завдань, які відповідають пропонованим у модельній </a:t>
          </a:r>
          <a:r>
            <a:rPr lang="uk-UA" sz="1200" kern="1200" smtClean="0"/>
            <a:t>програмі  видамв </a:t>
          </a:r>
          <a:r>
            <a:rPr lang="uk-UA" sz="1200" kern="1200" dirty="0" smtClean="0"/>
            <a:t>діяльності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Дидактичні матеріали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Матеріали для оцінювання</a:t>
          </a:r>
          <a:endParaRPr lang="ru-RU" sz="1200" kern="1200" dirty="0"/>
        </a:p>
      </dsp:txBody>
      <dsp:txXfrm rot="-5400000">
        <a:off x="1593296" y="2063809"/>
        <a:ext cx="6564081" cy="1335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41C09-9904-4C49-B02E-A4DFDBE77E48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1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0AE29697-9A51-48C2-A56C-D13743191E29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Протягом року учням пропонується виконати 4 тести, які мають однакову структуру.  Тест є інструментом формувального оцінювання і спрямований на оцінку учнівського навчального поступу в становленні ключової компетентності </a:t>
          </a:r>
          <a:r>
            <a:rPr lang="uk-UA" sz="1300" kern="1200" dirty="0" err="1" smtClean="0"/>
            <a:t>“володіння</a:t>
          </a:r>
          <a:r>
            <a:rPr lang="uk-UA" sz="1300" kern="1200" dirty="0" smtClean="0"/>
            <a:t> рідною </a:t>
          </a:r>
          <a:r>
            <a:rPr lang="uk-UA" sz="1300" kern="1200" dirty="0" err="1" smtClean="0"/>
            <a:t>мовою”</a:t>
          </a:r>
          <a:r>
            <a:rPr lang="uk-UA" sz="1300" kern="1200" dirty="0" smtClean="0"/>
            <a:t>.</a:t>
          </a:r>
          <a:endParaRPr lang="ru-RU" sz="1300" kern="1200" dirty="0"/>
        </a:p>
      </dsp:txBody>
      <dsp:txXfrm rot="-5400000">
        <a:off x="1146298" y="52408"/>
        <a:ext cx="7031341" cy="960496"/>
      </dsp:txXfrm>
    </dsp:sp>
    <dsp:sp modelId="{6035A56C-0D9D-44FC-9FD1-4D6DE657CCDF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2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D3411283-7FBF-4811-B943-4D12E36D1355}">
      <dsp:nvSpPr>
        <dsp:cNvPr id="0" name=""/>
        <dsp:cNvSpPr/>
      </dsp:nvSpPr>
      <dsp:spPr>
        <a:xfrm rot="5400000">
          <a:off x="4155739" y="-1609268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dk1"/>
              </a:solidFill>
            </a:rPr>
            <a:t>Учитель не обговорює з кожним конкретним учнем/ученицею визначений за результатами тесту рівень. З учнями обговорюється якість виконаної роботи: що вдалося, а що потребує вдосконалення. Визначений використовується учителем для підтвердження власних спостережень, або виявлення прогалин у спостереженнях за тією чи іншою дитиною.  </a:t>
          </a:r>
          <a:endParaRPr lang="ru-RU" sz="1300" kern="1200" dirty="0"/>
        </a:p>
      </dsp:txBody>
      <dsp:txXfrm rot="-5400000">
        <a:off x="1146298" y="1452134"/>
        <a:ext cx="7031341" cy="960496"/>
      </dsp:txXfrm>
    </dsp:sp>
    <dsp:sp modelId="{606DFB7D-6DAB-4499-A4C5-7B199489037E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3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83B42C94-C438-49F5-BFCC-1E9D3065DF24}">
      <dsp:nvSpPr>
        <dsp:cNvPr id="0" name=""/>
        <dsp:cNvSpPr/>
      </dsp:nvSpPr>
      <dsp:spPr>
        <a:xfrm rot="5400000">
          <a:off x="4155739" y="-37639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Особливу цінність для формувального оцінювання має порівняння самооцінювання учнів з результатом виконання кожного завдання.  Учитель використовує результати цього порівняння для формування в учнів адекватної самооцінки. </a:t>
          </a:r>
          <a:endParaRPr lang="ru-RU" sz="1300" kern="1200" dirty="0"/>
        </a:p>
      </dsp:txBody>
      <dsp:txXfrm rot="-5400000">
        <a:off x="1146298" y="3023763"/>
        <a:ext cx="7031341" cy="960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36931-529E-4A30-809C-F696F0BC5A7A}">
      <dsp:nvSpPr>
        <dsp:cNvPr id="0" name=""/>
        <dsp:cNvSpPr/>
      </dsp:nvSpPr>
      <dsp:spPr>
        <a:xfrm>
          <a:off x="0" y="556825"/>
          <a:ext cx="77058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педагогічне спостереження учителя за навчальною та іншими видами діяльності учнів; </a:t>
          </a:r>
          <a:endParaRPr lang="uk-UA" sz="1600" kern="1200"/>
        </a:p>
      </dsp:txBody>
      <dsp:txXfrm>
        <a:off x="31070" y="587895"/>
        <a:ext cx="7643759" cy="574340"/>
      </dsp:txXfrm>
    </dsp:sp>
    <dsp:sp modelId="{9CEFD92F-DD34-4773-A8FA-E0530512D433}">
      <dsp:nvSpPr>
        <dsp:cNvPr id="0" name=""/>
        <dsp:cNvSpPr/>
      </dsp:nvSpPr>
      <dsp:spPr>
        <a:xfrm>
          <a:off x="0" y="1239385"/>
          <a:ext cx="77058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аналіз портфоліо учнівських робіт, попередніх навчальних досягнень учнів, результатів їхніх діагностичних робіт;</a:t>
          </a:r>
          <a:endParaRPr lang="uk-UA" sz="1600" kern="1200"/>
        </a:p>
      </dsp:txBody>
      <dsp:txXfrm>
        <a:off x="31070" y="1270455"/>
        <a:ext cx="7643759" cy="574340"/>
      </dsp:txXfrm>
    </dsp:sp>
    <dsp:sp modelId="{5C5F1037-8A37-414F-9D86-1EED29DBBB0F}">
      <dsp:nvSpPr>
        <dsp:cNvPr id="0" name=""/>
        <dsp:cNvSpPr/>
      </dsp:nvSpPr>
      <dsp:spPr>
        <a:xfrm>
          <a:off x="0" y="1921946"/>
          <a:ext cx="77058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самооцінювання та взаємооцінювання результатів діяльності учнів;</a:t>
          </a:r>
          <a:endParaRPr lang="uk-UA" sz="1600" kern="1200"/>
        </a:p>
      </dsp:txBody>
      <dsp:txXfrm>
        <a:off x="31070" y="1953016"/>
        <a:ext cx="7643759" cy="574340"/>
      </dsp:txXfrm>
    </dsp:sp>
    <dsp:sp modelId="{5008DA44-55CE-4EE3-B0EC-EE4B13005C41}">
      <dsp:nvSpPr>
        <dsp:cNvPr id="0" name=""/>
        <dsp:cNvSpPr/>
      </dsp:nvSpPr>
      <dsp:spPr>
        <a:xfrm>
          <a:off x="0" y="2604506"/>
          <a:ext cx="77058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оцінювання особистісного розвитку та соціалізації учнів їхніми батьками;</a:t>
          </a:r>
          <a:endParaRPr lang="uk-UA" sz="1600" kern="1200"/>
        </a:p>
      </dsp:txBody>
      <dsp:txXfrm>
        <a:off x="31070" y="2635576"/>
        <a:ext cx="7643759" cy="574340"/>
      </dsp:txXfrm>
    </dsp:sp>
    <dsp:sp modelId="{E1A62D73-2396-431F-A9F3-7D3370A3690B}">
      <dsp:nvSpPr>
        <dsp:cNvPr id="0" name=""/>
        <dsp:cNvSpPr/>
      </dsp:nvSpPr>
      <dsp:spPr>
        <a:xfrm>
          <a:off x="0" y="3287065"/>
          <a:ext cx="77058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застосування прийомів отримання зворотного зв’язку щодо сприйняття та розуміння учнями навчального матеріалу («Світлофор», «Мікрофон», «Вихідних квиток» тощо).</a:t>
          </a:r>
          <a:endParaRPr lang="uk-UA" sz="1600" kern="1200"/>
        </a:p>
      </dsp:txBody>
      <dsp:txXfrm>
        <a:off x="31070" y="3318135"/>
        <a:ext cx="7643759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1EA47-D924-E24C-BACD-76826496F4F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76621-A2FB-4B4F-B5A2-A2C59971A5C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1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2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1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9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0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6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7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0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4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32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8065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668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171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954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383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718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71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2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914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27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790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882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675350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699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540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856CB-1D0C-884D-BFAE-2121A8487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5DFC76-8433-EE4C-B93C-8E2F34B29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87950-E16E-7946-A01D-41CF2A41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44899-A0A2-0D47-B618-E5918C60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5F9D8-7056-9849-B1E3-D5793753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01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DBD1B-12CD-C644-836E-31F6E49A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0B945-8043-A64C-AC52-FCAFE4A30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857AAD-F874-8248-815C-444707D7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D28BF2-3BD8-7E40-9C84-5B4C5C0E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3520D-7739-C848-9A13-3A53993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0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5C968-FBA0-8B42-A744-30C37123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F3D15-AB83-1141-BBBD-2322B774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EA53E-C519-1E4A-808D-98CF4939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00E0F-0632-474B-9071-69250750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04135-D974-BC4B-BD7A-FF1BCFCE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6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8DBE-62BE-C54E-8B2A-4FF2A893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431DF-F3DA-4B49-90AC-4BE8A4DD5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611C12-1723-F24B-ACFA-426E8E3B9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D42F5-3FDF-4E48-9F7C-D5EB6DE2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6A9F0-101E-3745-8470-6BB4381E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80563-87CF-8144-8E68-7434B71D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70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F5219-12A4-754B-9970-04B8D036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8453AA-BED5-E346-8582-C0868D19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F56CA-0959-1645-A802-4AFDF8DE0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D05D27-F247-294C-8C8C-054F2CE95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585AF9-949A-9447-B2D0-7B325937F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C2F8F1-110B-DB47-8D41-4ADCC7DE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491499-89A3-5D4A-AAE7-29DB37ED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C729BB-D50B-1445-93EC-7C0EA99C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44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BAAB9-F74B-2349-B871-BC5E90A9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0EAF67-11BF-B242-B97D-F8F3EFAA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80D5A5-267A-CD46-83D3-BE1B1758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5EE63B-FABB-244D-AE6E-0DC90F9A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87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1D6D3C-EF2F-E746-AD16-7D34FC27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99E731-FCA8-124D-BED9-3C2BC64D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330CB5-9FFC-8845-BDD5-2D75E2B5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26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BEF92-74E6-8646-8070-E6E407F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0BCC9-E14F-6541-9DA7-9D9902F9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25C3D7-E396-814D-A1CF-FB476E5BB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114635-E585-F04C-ABB8-5C946631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D5A583-8B32-4445-9362-2A2EED19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56B5F2-090C-7246-B43D-C2538A07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68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B09A4-9698-B046-9AAB-592045AF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41C255-662D-4D42-8563-FA8A670F8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76CBF1-1EA0-D44A-B210-0CAC5EB6E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CB8A9-26AC-0148-9D33-D0A3DD55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225B84-F2E0-6D43-8ADA-413C732A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185E7E-01F8-2943-A19B-B068AFAC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82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A11E8-7D4C-6B4E-83A6-D96CB0B2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9C8FA5-2EB6-FA43-BC5B-1C10EF347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C2FADF-8C07-2F48-BD7A-FFEA4ABF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0881D-F280-3645-AD2A-0DD0CE7A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CBDC4-C0A8-604A-84C5-88799B9F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61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6E054A-B375-9D41-AC0B-D68F93C9D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D0A72-3758-9348-B96E-D5DBA1D0C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333597-E3D3-574B-A8DE-254976AA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ADE01-36EC-4B4F-9F0E-F69AE39B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8A30D-D244-BB4E-B86A-83B8F7CA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5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D7C4-1E96-1640-912F-DB6F4AF41EB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7D77-901A-3642-843D-2FAAB87BAC8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2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2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E18C-BC71-4E6F-ACB8-1F997BB90E9E}" type="datetimeFigureOut">
              <a:rPr lang="uk-UA" smtClean="0"/>
              <a:t>16.08.2019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3951-ED24-4693-815D-EBCD79C98F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9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A5D9D-2F36-5446-A763-910AA6F9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8C6E67-75BD-EF4E-8C20-0C142CF7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36812-FB6C-0848-962A-6BA8F3B82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4E6A4-4FFB-1A4C-A675-8F518ECDC81A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A833E-1900-F648-9267-6BBD0C142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737631-5D5A-0C41-BD2E-CF7B27651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AA21-B952-F14D-9FF3-4FA0216B08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5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9940" y="3190807"/>
            <a:ext cx="5213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Модератор:           </a:t>
            </a:r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Олена </a:t>
            </a:r>
            <a:r>
              <a:rPr lang="uk-UA" sz="2400" baseline="30000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Ліннік</a:t>
            </a:r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endParaRPr lang="uk-UA" sz="2400" b="1" baseline="30000" dirty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r>
              <a:rPr lang="uk-UA" sz="2400" b="1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Спікери</a:t>
            </a:r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:               Роман Шиян</a:t>
            </a:r>
          </a:p>
          <a:p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                            Ірина </a:t>
            </a:r>
            <a:r>
              <a:rPr lang="uk-UA" sz="2400" baseline="30000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Старагіна</a:t>
            </a:r>
            <a:endParaRPr lang="uk-UA" sz="2400" baseline="30000" dirty="0" smtClean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                            Ольга </a:t>
            </a:r>
            <a:r>
              <a:rPr lang="uk-UA" sz="2400" baseline="30000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Волощенко</a:t>
            </a:r>
            <a:endParaRPr lang="uk-UA" sz="2400" baseline="30000" dirty="0" smtClean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                            Оксана Пасічник</a:t>
            </a:r>
            <a:endParaRPr lang="uk-UA" sz="2400" dirty="0" smtClean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                            Олександра Козак</a:t>
            </a:r>
          </a:p>
          <a:p>
            <a:r>
              <a:rPr lang="uk-UA" sz="2400" baseline="300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	</a:t>
            </a:r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             Олена </a:t>
            </a:r>
            <a:r>
              <a:rPr lang="uk-UA" sz="2400" baseline="30000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Заплотинська</a:t>
            </a:r>
            <a:endParaRPr lang="uk-UA" sz="2400" baseline="30000" dirty="0" smtClean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r>
              <a:rPr lang="uk-UA" sz="2400" baseline="30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	              Оксана Рома            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endParaRPr lang="uk-UA" sz="2000" baseline="30000" dirty="0">
              <a:solidFill>
                <a:schemeClr val="bg1"/>
              </a:solidFill>
              <a:latin typeface="Lucida Console" panose="020B0609040504020204" pitchFamily="49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032" y="1859287"/>
            <a:ext cx="7132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Пілотування </a:t>
            </a:r>
            <a:r>
              <a:rPr lang="uk-UA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НУШ</a:t>
            </a:r>
          </a:p>
          <a:p>
            <a:r>
              <a:rPr lang="uk-UA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3-й клас</a:t>
            </a:r>
            <a:endParaRPr lang="uk-UA" sz="32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Microtype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5" y="826477"/>
            <a:ext cx="3312370" cy="597046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5275750" y="6424226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aseline="30000" dirty="0" smtClean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19 серпня </a:t>
            </a:r>
            <a:r>
              <a:rPr lang="uk-UA" baseline="30000" dirty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- </a:t>
            </a:r>
            <a:r>
              <a:rPr lang="uk-UA" baseline="30000" dirty="0" smtClean="0">
                <a:solidFill>
                  <a:schemeClr val="bg1"/>
                </a:solidFill>
                <a:latin typeface="Lucida Console" panose="020B0609040504020204" pitchFamily="49" charset="0"/>
                <a:cs typeface="Arial" pitchFamily="34" charset="0"/>
              </a:rPr>
              <a:t>2019</a:t>
            </a:r>
            <a:endParaRPr lang="ru-RU" baseline="30000" dirty="0">
              <a:solidFill>
                <a:schemeClr val="bg1"/>
              </a:solidFill>
              <a:latin typeface="Lucida Console" panose="020B0609040504020204" pitchFamily="49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7927"/>
          <a:stretch/>
        </p:blipFill>
        <p:spPr>
          <a:xfrm>
            <a:off x="733245" y="2855033"/>
            <a:ext cx="4201064" cy="37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050" y="274638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Приклад реалізації модельної програми інтегрованого курсу «Я досліджую світ»</a:t>
            </a:r>
            <a:endParaRPr lang="uk-UA" sz="32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05" y="1500175"/>
            <a:ext cx="6873701" cy="4525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6" y="114555"/>
            <a:ext cx="2475191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81500" y="274638"/>
            <a:ext cx="5786466" cy="1296974"/>
          </a:xfrm>
        </p:spPr>
        <p:txBody>
          <a:bodyPr>
            <a:normAutofit/>
          </a:bodyPr>
          <a:lstStyle/>
          <a:p>
            <a:r>
              <a:rPr lang="uk-UA" sz="3200" b="1" dirty="0"/>
              <a:t>Приклад реалізації модельної програми (продовження)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428736"/>
            <a:ext cx="8643998" cy="51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546" y="214290"/>
            <a:ext cx="6643734" cy="1214446"/>
          </a:xfrm>
        </p:spPr>
        <p:txBody>
          <a:bodyPr>
            <a:normAutofit/>
          </a:bodyPr>
          <a:lstStyle/>
          <a:p>
            <a:r>
              <a:rPr lang="uk-UA" sz="3200" b="1" dirty="0"/>
              <a:t>Структура програми (продовження)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284" y="1428736"/>
            <a:ext cx="85956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050" y="285728"/>
            <a:ext cx="5972188" cy="1143000"/>
          </a:xfrm>
        </p:spPr>
        <p:txBody>
          <a:bodyPr>
            <a:noAutofit/>
          </a:bodyPr>
          <a:lstStyle/>
          <a:p>
            <a:r>
              <a:rPr lang="uk-UA" sz="3200" b="1" dirty="0"/>
              <a:t>Приклад реалізації модельної програми (продовження)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/>
              <a:t>Тема 1. Подорожуємо і відкриваємо світ.</a:t>
            </a:r>
          </a:p>
          <a:p>
            <a:pPr>
              <a:buNone/>
            </a:pPr>
            <a:r>
              <a:rPr lang="uk-UA" sz="2400" b="1" i="1" dirty="0"/>
              <a:t>Проблемне запитання: Що спонукає людей подорожувати?</a:t>
            </a:r>
          </a:p>
          <a:p>
            <a:pPr>
              <a:buNone/>
            </a:pPr>
            <a:endParaRPr lang="uk-UA" sz="24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95472" y="2571744"/>
          <a:ext cx="8286808" cy="4008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Код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Очікувані результати навчання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 МОВ 2-2.1-6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/>
                        <a:t>Відтворює фактичну</a:t>
                      </a:r>
                      <a:r>
                        <a:rPr lang="uk-UA" sz="1600" baseline="0" dirty="0" smtClean="0"/>
                        <a:t> інформацію з тексті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4 МОВ 1-1.1-3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Обговорює усне повідомлення в парі або групі для пошуку додаткових  аргументів або спростування наведених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 </a:t>
                      </a:r>
                      <a:r>
                        <a:rPr lang="uk-UA" sz="1600" dirty="0" err="1" smtClean="0"/>
                        <a:t>ГІО</a:t>
                      </a:r>
                      <a:r>
                        <a:rPr lang="uk-UA" sz="1600" dirty="0" smtClean="0"/>
                        <a:t> 5-5.1-1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/>
                        <a:t>Добирає (з різних джерел) і представляє загальні відомості про Україну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4 </a:t>
                      </a:r>
                      <a:r>
                        <a:rPr lang="uk-UA" sz="1600" dirty="0" err="1" smtClean="0"/>
                        <a:t>ГІО</a:t>
                      </a:r>
                      <a:r>
                        <a:rPr lang="uk-UA" sz="1600" dirty="0" smtClean="0"/>
                        <a:t> 2-7.2-4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Виконує різні ролі</a:t>
                      </a:r>
                      <a:r>
                        <a:rPr lang="uk-UA" sz="1600" baseline="0" dirty="0" smtClean="0"/>
                        <a:t> під час гри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 МАО 5-1.2-1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/>
                        <a:t>Читає,</a:t>
                      </a:r>
                      <a:r>
                        <a:rPr lang="uk-UA" sz="1600" baseline="0" dirty="0" smtClean="0"/>
                        <a:t> знаходить, аналізує, порівнює інформацію, подану на діаграмах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 ІФО 5-4.2-3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/>
                        <a:t>Ідентифікує прийнятну та неприйнятну поведінку в цифровому середовищі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 СЗО 3-2.2-11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/>
                        <a:t>Аналізує, якого успіху досягнуто у виконанні завдання і які були труднощі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 ТЕО 1-1.4-6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/>
                        <a:t>Створює  об’ємний виріб за зразком.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678" y="142852"/>
            <a:ext cx="5715040" cy="796908"/>
          </a:xfrm>
        </p:spPr>
        <p:txBody>
          <a:bodyPr>
            <a:noAutofit/>
          </a:bodyPr>
          <a:lstStyle/>
          <a:p>
            <a:r>
              <a:rPr lang="uk-UA" sz="3200" b="1" dirty="0"/>
              <a:t>Фрагмент навчального зошита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568" y="1000108"/>
            <a:ext cx="84545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670" y="214290"/>
            <a:ext cx="6615130" cy="796908"/>
          </a:xfrm>
        </p:spPr>
        <p:txBody>
          <a:bodyPr>
            <a:noAutofit/>
          </a:bodyPr>
          <a:lstStyle/>
          <a:p>
            <a:pPr algn="r"/>
            <a:r>
              <a:rPr lang="uk-UA" sz="3200" b="1" dirty="0"/>
              <a:t>Фрагмент навчального зошита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928670"/>
            <a:ext cx="85626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80" y="142852"/>
            <a:ext cx="7115196" cy="868346"/>
          </a:xfrm>
        </p:spPr>
        <p:txBody>
          <a:bodyPr>
            <a:normAutofit/>
          </a:bodyPr>
          <a:lstStyle/>
          <a:p>
            <a:pPr algn="r"/>
            <a:r>
              <a:rPr lang="uk-UA" sz="3200" b="1" dirty="0"/>
              <a:t>Фрагмент навчального зошита</a:t>
            </a:r>
            <a:endParaRPr lang="uk-U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000109"/>
            <a:ext cx="8501122" cy="57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Інформатика</a:t>
            </a:r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7EC0E6C-787F-4870-B3D6-0712F772756B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79E60-ED14-43D0-A143-CBBCEEF7439F}"/>
              </a:ext>
            </a:extLst>
          </p:cNvPr>
          <p:cNvGrpSpPr/>
          <p:nvPr/>
        </p:nvGrpSpPr>
        <p:grpSpPr>
          <a:xfrm>
            <a:off x="7749314" y="2770057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C66949BE-DF4B-49E1-BF02-F09D52DA61BF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94E6D0CE-B5E1-4B94-B546-55319A8C2A3C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956824E3-FE26-4824-8661-79BFFE9BC81B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B9F5A5B-1B45-47AE-8CA6-28EF26DA1B2B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E4D25887-73C9-41A7-90A8-F31D1267D6D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4361AB7-EC81-4B63-8694-638ADE46C2D7}"/>
              </a:ext>
            </a:extLst>
          </p:cNvPr>
          <p:cNvSpPr txBox="1"/>
          <p:nvPr/>
        </p:nvSpPr>
        <p:spPr>
          <a:xfrm>
            <a:off x="1856163" y="1396682"/>
            <a:ext cx="4586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Інтернет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Інформація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Алгоритм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Моделі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Пошуки і знахідки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Текст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Цифрові пристрої</a:t>
            </a:r>
            <a:endParaRPr kumimoji="0" lang="uk-UA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Графіка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Взаємодія в групі та онлайн-спільноті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0" name="Trapezoid 24">
            <a:extLst>
              <a:ext uri="{FF2B5EF4-FFF2-40B4-BE49-F238E27FC236}">
                <a16:creationId xmlns:a16="http://schemas.microsoft.com/office/drawing/2014/main" id="{796F7967-2886-4396-B358-087847F77410}"/>
              </a:ext>
            </a:extLst>
          </p:cNvPr>
          <p:cNvSpPr>
            <a:spLocks noChangeAspect="1"/>
          </p:cNvSpPr>
          <p:nvPr/>
        </p:nvSpPr>
        <p:spPr>
          <a:xfrm rot="8369018">
            <a:off x="9868572" y="2641986"/>
            <a:ext cx="530769" cy="53582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FC4FC6BE-3F27-473A-A5A1-A090D068689A}"/>
              </a:ext>
            </a:extLst>
          </p:cNvPr>
          <p:cNvSpPr>
            <a:spLocks noChangeAspect="1"/>
          </p:cNvSpPr>
          <p:nvPr/>
        </p:nvSpPr>
        <p:spPr>
          <a:xfrm>
            <a:off x="8587093" y="2132606"/>
            <a:ext cx="549921" cy="48196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730FA73A-7ACA-4384-982C-DC15F2B981D3}"/>
              </a:ext>
            </a:extLst>
          </p:cNvPr>
          <p:cNvSpPr>
            <a:spLocks noChangeAspect="1"/>
          </p:cNvSpPr>
          <p:nvPr/>
        </p:nvSpPr>
        <p:spPr>
          <a:xfrm>
            <a:off x="7502728" y="2634945"/>
            <a:ext cx="398584" cy="3982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C2F8A97-84EB-4CCF-94A9-551F01B2FE7E}"/>
              </a:ext>
            </a:extLst>
          </p:cNvPr>
          <p:cNvSpPr/>
          <p:nvPr/>
        </p:nvSpPr>
        <p:spPr>
          <a:xfrm rot="5400000">
            <a:off x="10253639" y="3704606"/>
            <a:ext cx="370884" cy="371431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Frame 1">
            <a:extLst>
              <a:ext uri="{FF2B5EF4-FFF2-40B4-BE49-F238E27FC236}">
                <a16:creationId xmlns:a16="http://schemas.microsoft.com/office/drawing/2014/main" id="{2ED52C47-3E1D-443E-8946-AF5195DEE41E}"/>
              </a:ext>
            </a:extLst>
          </p:cNvPr>
          <p:cNvSpPr/>
          <p:nvPr/>
        </p:nvSpPr>
        <p:spPr>
          <a:xfrm>
            <a:off x="7117922" y="3570524"/>
            <a:ext cx="386297" cy="52193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8" name="Trapezoid 24">
            <a:extLst>
              <a:ext uri="{FF2B5EF4-FFF2-40B4-BE49-F238E27FC236}">
                <a16:creationId xmlns:a16="http://schemas.microsoft.com/office/drawing/2014/main" id="{5FDDB018-5EAB-448A-900F-7074A3EE6BBF}"/>
              </a:ext>
            </a:extLst>
          </p:cNvPr>
          <p:cNvSpPr>
            <a:spLocks noChangeAspect="1"/>
          </p:cNvSpPr>
          <p:nvPr/>
        </p:nvSpPr>
        <p:spPr>
          <a:xfrm rot="8369018">
            <a:off x="1399837" y="5001029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rgbClr val="E61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F7F59AE6-75A4-4330-9D38-9DCB0E4E461B}"/>
              </a:ext>
            </a:extLst>
          </p:cNvPr>
          <p:cNvSpPr>
            <a:spLocks noChangeAspect="1"/>
          </p:cNvSpPr>
          <p:nvPr/>
        </p:nvSpPr>
        <p:spPr>
          <a:xfrm>
            <a:off x="1393399" y="3058416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32B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2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418232" y="2058756"/>
            <a:ext cx="320016" cy="32096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1509220" y="3566184"/>
            <a:ext cx="138040" cy="307524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1404698" y="1527789"/>
            <a:ext cx="347085" cy="34731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416184" y="4543205"/>
            <a:ext cx="324112" cy="2740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423895" y="5966966"/>
            <a:ext cx="308690" cy="25465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459143" y="5450582"/>
            <a:ext cx="238195" cy="42703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416952" y="4057476"/>
            <a:ext cx="322577" cy="3019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452318" y="2563486"/>
            <a:ext cx="251845" cy="311162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uk-UA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/>
          </p:nvPr>
        </p:nvGraphicFramePr>
        <p:xfrm>
          <a:off x="936078" y="1760443"/>
          <a:ext cx="10348098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Інформатика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Я досліджую світ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altLang="ko-KR" sz="1800" dirty="0" smtClean="0">
                          <a:cs typeface="Arial" pitchFamily="34" charset="0"/>
                        </a:rPr>
                        <a:t>Інтернет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dirty="0" smtClean="0"/>
                        <a:t>Навігація (мережа, папки)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Подорожі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cs typeface="Arial" pitchFamily="34" charset="0"/>
                        </a:rPr>
                        <a:t>Інформація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dirty="0" smtClean="0"/>
                        <a:t>Інформаційні процеси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Між минулим і майбутнім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altLang="ko-KR" sz="1800" dirty="0" smtClean="0">
                          <a:cs typeface="Arial" pitchFamily="34" charset="0"/>
                        </a:rPr>
                        <a:t>Алгоритм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dirty="0" smtClean="0"/>
                        <a:t>Послідовність дій та подій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Чарівні перетворення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altLang="ko-KR" sz="1800" dirty="0" smtClean="0">
                          <a:cs typeface="Arial" pitchFamily="34" charset="0"/>
                        </a:rPr>
                        <a:t>Моделі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dirty="0" smtClean="0"/>
                        <a:t>Послідовність дій та подій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Енергія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cs typeface="Arial" pitchFamily="34" charset="0"/>
                        </a:rPr>
                        <a:t>Пошуки і знахідки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dirty="0" smtClean="0"/>
                        <a:t>Пошук інформації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Невідомий світ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altLang="ko-KR" sz="1800" dirty="0" smtClean="0">
                          <a:cs typeface="Arial" pitchFamily="34" charset="0"/>
                        </a:rPr>
                        <a:t>Текст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dirty="0" smtClean="0"/>
                        <a:t>Таблиці, тексти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Невидимий світ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Цифрові пристрої</a:t>
                      </a:r>
                      <a:endParaRPr lang="uk-UA" altLang="ko-KR" sz="1800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Пристрої</a:t>
                      </a:r>
                      <a:r>
                        <a:rPr lang="uk-UA" i="1" baseline="0" dirty="0" smtClean="0"/>
                        <a:t> для роботи з інформацією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Приховані можливості речей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cs typeface="Arial" pitchFamily="34" charset="0"/>
                        </a:rPr>
                        <a:t>Графіка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Цифрова творчість, </a:t>
                      </a:r>
                      <a:r>
                        <a:rPr lang="uk-UA" i="1" dirty="0" err="1" smtClean="0"/>
                        <a:t>презентування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Погода вдома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Взаємодія в групі та онлайн-спільноті</a:t>
                      </a:r>
                      <a:endParaRPr lang="en-US" altLang="ko-KR" sz="1800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Етична взаємодія у спільноті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FZShuTi" pitchFamily="2" charset="-122"/>
                          <a:cs typeface="Arial" pitchFamily="34" charset="0"/>
                        </a:rPr>
                        <a:t>Я - людина</a:t>
                      </a:r>
                      <a:endParaRPr lang="en-US" altLang="ko-KR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FZShuTi" pitchFamily="2" charset="-12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rapezoid 24">
            <a:extLst>
              <a:ext uri="{FF2B5EF4-FFF2-40B4-BE49-F238E27FC236}">
                <a16:creationId xmlns:a16="http://schemas.microsoft.com/office/drawing/2014/main" id="{5FDDB018-5EAB-448A-900F-7074A3EE6BBF}"/>
              </a:ext>
            </a:extLst>
          </p:cNvPr>
          <p:cNvSpPr>
            <a:spLocks noChangeAspect="1"/>
          </p:cNvSpPr>
          <p:nvPr/>
        </p:nvSpPr>
        <p:spPr>
          <a:xfrm rot="8369018">
            <a:off x="596318" y="5006370"/>
            <a:ext cx="250802" cy="25319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rgbClr val="E61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F7F59AE6-75A4-4330-9D38-9DCB0E4E461B}"/>
              </a:ext>
            </a:extLst>
          </p:cNvPr>
          <p:cNvSpPr>
            <a:spLocks noChangeAspect="1"/>
          </p:cNvSpPr>
          <p:nvPr/>
        </p:nvSpPr>
        <p:spPr>
          <a:xfrm>
            <a:off x="641915" y="3291194"/>
            <a:ext cx="259851" cy="22774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32B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55160" y="2545706"/>
            <a:ext cx="224942" cy="225608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681817" y="3682374"/>
            <a:ext cx="97029" cy="21615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47960" y="2161228"/>
            <a:ext cx="243970" cy="2441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654068" y="4495029"/>
            <a:ext cx="227820" cy="19263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643022" y="6022648"/>
            <a:ext cx="216980" cy="1789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687045" y="5639915"/>
            <a:ext cx="167428" cy="30016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54476" y="4053111"/>
            <a:ext cx="226741" cy="2122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673337" y="2911895"/>
            <a:ext cx="177023" cy="218717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11342904" y="5645675"/>
            <a:ext cx="310580" cy="289049"/>
            <a:chOff x="1048313" y="5795796"/>
            <a:chExt cx="648072" cy="648072"/>
          </a:xfrm>
        </p:grpSpPr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A73AA317-AFE4-4081-A0B3-0D886F0103CF}"/>
                </a:ext>
              </a:extLst>
            </p:cNvPr>
            <p:cNvSpPr/>
            <p:nvPr/>
          </p:nvSpPr>
          <p:spPr>
            <a:xfrm>
              <a:off x="1048313" y="5795796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1C5696E2-6A63-4CBB-8E48-3038C83D35D6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1166949" y="5962409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7" name="Групувати 16"/>
          <p:cNvGrpSpPr/>
          <p:nvPr/>
        </p:nvGrpSpPr>
        <p:grpSpPr>
          <a:xfrm>
            <a:off x="11342904" y="2888155"/>
            <a:ext cx="310580" cy="289049"/>
            <a:chOff x="848028" y="5060110"/>
            <a:chExt cx="648072" cy="648072"/>
          </a:xfrm>
        </p:grpSpPr>
        <p:sp>
          <p:nvSpPr>
            <p:cNvPr id="18" name="Oval 37">
              <a:extLst>
                <a:ext uri="{FF2B5EF4-FFF2-40B4-BE49-F238E27FC236}">
                  <a16:creationId xmlns:a16="http://schemas.microsoft.com/office/drawing/2014/main" id="{09A5DC9B-B11C-46F7-819B-A5FA4A1B6953}"/>
                </a:ext>
              </a:extLst>
            </p:cNvPr>
            <p:cNvSpPr/>
            <p:nvPr/>
          </p:nvSpPr>
          <p:spPr>
            <a:xfrm>
              <a:off x="848028" y="5060110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4A526F2C-CBD9-45E9-B3F8-5D0506613794}"/>
                </a:ext>
              </a:extLst>
            </p:cNvPr>
            <p:cNvSpPr/>
            <p:nvPr/>
          </p:nvSpPr>
          <p:spPr>
            <a:xfrm>
              <a:off x="1077055" y="5209785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11342904" y="2120269"/>
            <a:ext cx="310580" cy="289049"/>
            <a:chOff x="151508" y="4163280"/>
            <a:chExt cx="648072" cy="648072"/>
          </a:xfrm>
        </p:grpSpPr>
        <p:sp>
          <p:nvSpPr>
            <p:cNvPr id="21" name="Oval 40">
              <a:extLst>
                <a:ext uri="{FF2B5EF4-FFF2-40B4-BE49-F238E27FC236}">
                  <a16:creationId xmlns:a16="http://schemas.microsoft.com/office/drawing/2014/main" id="{718E96B2-EE61-47C4-8327-0AAFD47035E0}"/>
                </a:ext>
              </a:extLst>
            </p:cNvPr>
            <p:cNvSpPr/>
            <p:nvPr/>
          </p:nvSpPr>
          <p:spPr>
            <a:xfrm>
              <a:off x="151508" y="4163280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2" name="Oval 12287">
              <a:extLst>
                <a:ext uri="{FF2B5EF4-FFF2-40B4-BE49-F238E27FC236}">
                  <a16:creationId xmlns:a16="http://schemas.microsoft.com/office/drawing/2014/main" id="{A69E2EB4-643D-4122-A4E9-59D6CBB8DB20}"/>
                </a:ext>
              </a:extLst>
            </p:cNvPr>
            <p:cNvSpPr/>
            <p:nvPr/>
          </p:nvSpPr>
          <p:spPr>
            <a:xfrm>
              <a:off x="292780" y="4300019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3" name="Групувати 22"/>
          <p:cNvGrpSpPr/>
          <p:nvPr/>
        </p:nvGrpSpPr>
        <p:grpSpPr>
          <a:xfrm>
            <a:off x="11342904" y="3656041"/>
            <a:ext cx="310580" cy="289049"/>
            <a:chOff x="151508" y="3244067"/>
            <a:chExt cx="648072" cy="648072"/>
          </a:xfrm>
        </p:grpSpPr>
        <p:sp>
          <p:nvSpPr>
            <p:cNvPr id="24" name="Oval 38">
              <a:extLst>
                <a:ext uri="{FF2B5EF4-FFF2-40B4-BE49-F238E27FC236}">
                  <a16:creationId xmlns:a16="http://schemas.microsoft.com/office/drawing/2014/main" id="{B53DE7DA-ACA9-4145-87CA-AB9BC544B99E}"/>
                </a:ext>
              </a:extLst>
            </p:cNvPr>
            <p:cNvSpPr/>
            <p:nvPr/>
          </p:nvSpPr>
          <p:spPr>
            <a:xfrm>
              <a:off x="151508" y="3244067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id="{C9A0D2E6-0D16-4441-A3A4-A5E75BCB875B}"/>
                </a:ext>
              </a:extLst>
            </p:cNvPr>
            <p:cNvSpPr/>
            <p:nvPr/>
          </p:nvSpPr>
          <p:spPr>
            <a:xfrm>
              <a:off x="324098" y="3416485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11342904" y="4039983"/>
            <a:ext cx="310580" cy="289049"/>
            <a:chOff x="345041" y="2369676"/>
            <a:chExt cx="648072" cy="648072"/>
          </a:xfrm>
        </p:grpSpPr>
        <p:sp>
          <p:nvSpPr>
            <p:cNvPr id="27" name="Oval 61">
              <a:extLst>
                <a:ext uri="{FF2B5EF4-FFF2-40B4-BE49-F238E27FC236}">
                  <a16:creationId xmlns:a16="http://schemas.microsoft.com/office/drawing/2014/main" id="{780592DC-C19C-469E-A776-8A6C58495AB0}"/>
                </a:ext>
              </a:extLst>
            </p:cNvPr>
            <p:cNvSpPr/>
            <p:nvPr/>
          </p:nvSpPr>
          <p:spPr>
            <a:xfrm>
              <a:off x="345041" y="2369676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" name="Oval 66">
              <a:extLst>
                <a:ext uri="{FF2B5EF4-FFF2-40B4-BE49-F238E27FC236}">
                  <a16:creationId xmlns:a16="http://schemas.microsoft.com/office/drawing/2014/main" id="{2BE663DB-261E-48AA-B3F7-9CA20EA5EA9A}"/>
                </a:ext>
              </a:extLst>
            </p:cNvPr>
            <p:cNvSpPr/>
            <p:nvPr/>
          </p:nvSpPr>
          <p:spPr>
            <a:xfrm rot="20700000">
              <a:off x="484173" y="2556101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11342904" y="3272098"/>
            <a:ext cx="310580" cy="289049"/>
            <a:chOff x="21186" y="922008"/>
            <a:chExt cx="648072" cy="648072"/>
          </a:xfrm>
        </p:grpSpPr>
        <p:sp>
          <p:nvSpPr>
            <p:cNvPr id="30" name="Oval 62">
              <a:extLst>
                <a:ext uri="{FF2B5EF4-FFF2-40B4-BE49-F238E27FC236}">
                  <a16:creationId xmlns:a16="http://schemas.microsoft.com/office/drawing/2014/main" id="{02A749BC-81B3-49F1-A3AC-45A75EF5334B}"/>
                </a:ext>
              </a:extLst>
            </p:cNvPr>
            <p:cNvSpPr/>
            <p:nvPr/>
          </p:nvSpPr>
          <p:spPr>
            <a:xfrm>
              <a:off x="21186" y="922008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" name="Donut 1">
              <a:extLst>
                <a:ext uri="{FF2B5EF4-FFF2-40B4-BE49-F238E27FC236}">
                  <a16:creationId xmlns:a16="http://schemas.microsoft.com/office/drawing/2014/main" id="{D09EFCAB-5435-45E9-BCEC-070F393E9189}"/>
                </a:ext>
              </a:extLst>
            </p:cNvPr>
            <p:cNvSpPr/>
            <p:nvPr/>
          </p:nvSpPr>
          <p:spPr>
            <a:xfrm>
              <a:off x="153713" y="1039610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2" name="Групувати 31"/>
          <p:cNvGrpSpPr/>
          <p:nvPr/>
        </p:nvGrpSpPr>
        <p:grpSpPr>
          <a:xfrm>
            <a:off x="11342904" y="2504212"/>
            <a:ext cx="310580" cy="289049"/>
            <a:chOff x="858555" y="135455"/>
            <a:chExt cx="648072" cy="648072"/>
          </a:xfrm>
        </p:grpSpPr>
        <p:sp>
          <p:nvSpPr>
            <p:cNvPr id="33" name="Oval 39">
              <a:extLst>
                <a:ext uri="{FF2B5EF4-FFF2-40B4-BE49-F238E27FC236}">
                  <a16:creationId xmlns:a16="http://schemas.microsoft.com/office/drawing/2014/main" id="{7C128521-BB9D-4225-9D53-2F9F9E90EE28}"/>
                </a:ext>
              </a:extLst>
            </p:cNvPr>
            <p:cNvSpPr/>
            <p:nvPr/>
          </p:nvSpPr>
          <p:spPr>
            <a:xfrm>
              <a:off x="858555" y="135455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Isosceles Triangle 20">
              <a:extLst>
                <a:ext uri="{FF2B5EF4-FFF2-40B4-BE49-F238E27FC236}">
                  <a16:creationId xmlns:a16="http://schemas.microsoft.com/office/drawing/2014/main" id="{A41D4521-7380-48D5-9B97-4DA44C50A698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26981" y="280646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5" name="Групувати 34"/>
          <p:cNvGrpSpPr/>
          <p:nvPr/>
        </p:nvGrpSpPr>
        <p:grpSpPr>
          <a:xfrm>
            <a:off x="11328243" y="5111065"/>
            <a:ext cx="310580" cy="289049"/>
            <a:chOff x="1799934" y="270159"/>
            <a:chExt cx="648072" cy="648072"/>
          </a:xfrm>
        </p:grpSpPr>
        <p:sp>
          <p:nvSpPr>
            <p:cNvPr id="36" name="Oval 41">
              <a:extLst>
                <a:ext uri="{FF2B5EF4-FFF2-40B4-BE49-F238E27FC236}">
                  <a16:creationId xmlns:a16="http://schemas.microsoft.com/office/drawing/2014/main" id="{EFEA88A3-FC3A-4A58-B4F7-86B377E41DE0}"/>
                </a:ext>
              </a:extLst>
            </p:cNvPr>
            <p:cNvSpPr/>
            <p:nvPr/>
          </p:nvSpPr>
          <p:spPr>
            <a:xfrm>
              <a:off x="1799934" y="270159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0C0BE60F-780C-46DC-AE34-F59087D689F4}"/>
                </a:ext>
              </a:extLst>
            </p:cNvPr>
            <p:cNvSpPr/>
            <p:nvPr/>
          </p:nvSpPr>
          <p:spPr>
            <a:xfrm>
              <a:off x="1967258" y="4199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8" name="Групувати 37"/>
          <p:cNvGrpSpPr/>
          <p:nvPr/>
        </p:nvGrpSpPr>
        <p:grpSpPr>
          <a:xfrm>
            <a:off x="11342904" y="4476024"/>
            <a:ext cx="310580" cy="289049"/>
            <a:chOff x="1198527" y="3651947"/>
            <a:chExt cx="648072" cy="648072"/>
          </a:xfrm>
        </p:grpSpPr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920BC9C2-B358-40FA-A1C9-D7DEE02CBB6F}"/>
                </a:ext>
              </a:extLst>
            </p:cNvPr>
            <p:cNvSpPr/>
            <p:nvPr/>
          </p:nvSpPr>
          <p:spPr>
            <a:xfrm>
              <a:off x="1198527" y="3651947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4621E087-F3C0-4BA1-A8F0-5E4D06073A5C}"/>
                </a:ext>
              </a:extLst>
            </p:cNvPr>
            <p:cNvSpPr/>
            <p:nvPr/>
          </p:nvSpPr>
          <p:spPr>
            <a:xfrm>
              <a:off x="1353217" y="3812838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2751826" y="339509"/>
            <a:ext cx="9049110" cy="724247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Інтегрований курс </a:t>
            </a:r>
            <a:r>
              <a:rPr lang="uk-UA" dirty="0" smtClean="0">
                <a:sym typeface="Symbol" panose="05050102010706020507" pitchFamily="18" charset="2"/>
              </a:rPr>
              <a:t> Окремий курс</a:t>
            </a:r>
            <a:endParaRPr lang="uk-UA" dirty="0"/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islands connected by bridg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90" y="2097995"/>
            <a:ext cx="3596596" cy="35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 ÐµÐ·ÑÐ»ÑÑÐ°Ñ Ð¿Ð¾ÑÑÐºÑ Ð·Ð¾Ð±ÑÐ°Ð¶ÐµÐ½Ñ Ð·Ð° Ð·Ð°Ð¿Ð¸ÑÐ¾Ð¼ &quot;island vecto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r="6472"/>
          <a:stretch/>
        </p:blipFill>
        <p:spPr bwMode="auto">
          <a:xfrm>
            <a:off x="59520" y="2534220"/>
            <a:ext cx="3898569" cy="28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vector-el-ejemplo-de-la-opini%C3%B3n-superior-las-islas-con-los-barcos-y-planes-vacaciones-verano-del-oc%C3%A9ano-concepto-viaje-yate-127197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64" y="2097995"/>
            <a:ext cx="3926880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8185" y="104371"/>
            <a:ext cx="889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err="1">
                <a:solidFill>
                  <a:srgbClr val="002060"/>
                </a:solidFill>
              </a:rPr>
              <a:t>Продовження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 err="1" smtClean="0">
                <a:solidFill>
                  <a:srgbClr val="002060"/>
                </a:solidFill>
              </a:rPr>
              <a:t>сеукраїнського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експерименту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впровадження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Концепції</a:t>
            </a:r>
            <a:r>
              <a:rPr lang="ru-RU" sz="2400" b="1" dirty="0">
                <a:solidFill>
                  <a:srgbClr val="002060"/>
                </a:solidFill>
              </a:rPr>
              <a:t> НУШ </a:t>
            </a:r>
            <a:r>
              <a:rPr lang="ru-RU" sz="2400" b="1" dirty="0" smtClean="0">
                <a:solidFill>
                  <a:srgbClr val="002060"/>
                </a:solidFill>
              </a:rPr>
              <a:t>у 2019-2020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навчальному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році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499" y="1140378"/>
            <a:ext cx="10609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Основні зміни</a:t>
            </a:r>
          </a:p>
          <a:p>
            <a:pPr lvl="0"/>
            <a:r>
              <a:rPr lang="uk-UA" sz="2400" dirty="0" smtClean="0">
                <a:solidFill>
                  <a:srgbClr val="002060"/>
                </a:solidFill>
              </a:rPr>
              <a:t>Розширення бази експерименту – 129 пілотних шкіл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Моніторинг НУШ – глибинне дослідження у жовтні 2019 року</a:t>
            </a:r>
          </a:p>
          <a:p>
            <a:pPr lvl="0"/>
            <a:r>
              <a:rPr lang="uk-UA" sz="2400" dirty="0">
                <a:solidFill>
                  <a:srgbClr val="002060"/>
                </a:solidFill>
              </a:rPr>
              <a:t>З</a:t>
            </a:r>
            <a:r>
              <a:rPr lang="uk-UA" sz="2400" dirty="0" smtClean="0">
                <a:solidFill>
                  <a:srgbClr val="002060"/>
                </a:solidFill>
              </a:rPr>
              <a:t>міни у навчальному плані (</a:t>
            </a:r>
            <a:r>
              <a:rPr lang="uk-UA" sz="2400" dirty="0">
                <a:solidFill>
                  <a:srgbClr val="002060"/>
                </a:solidFill>
              </a:rPr>
              <a:t>додаткова навчальна година на вивчення математики, вивчення інформатики як окремого навчального  предмета) </a:t>
            </a:r>
            <a:endParaRPr lang="uk-UA" sz="2400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498" y="3643639"/>
            <a:ext cx="106095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Методичне забезпечення пілоту</a:t>
            </a:r>
          </a:p>
          <a:p>
            <a:pPr lvl="0"/>
            <a:r>
              <a:rPr lang="uk-UA" sz="2400" dirty="0" smtClean="0">
                <a:solidFill>
                  <a:srgbClr val="002060"/>
                </a:solidFill>
              </a:rPr>
              <a:t>Модельні навчальні програми</a:t>
            </a:r>
          </a:p>
          <a:p>
            <a:pPr lvl="0"/>
            <a:r>
              <a:rPr lang="uk-UA" sz="2400" dirty="0" smtClean="0">
                <a:solidFill>
                  <a:srgbClr val="002060"/>
                </a:solidFill>
              </a:rPr>
              <a:t>Методичні рекомендації для 3-х експериментальних класів НУШ </a:t>
            </a:r>
          </a:p>
          <a:p>
            <a:pPr lvl="0"/>
            <a:r>
              <a:rPr lang="uk-UA" sz="2400" dirty="0" smtClean="0">
                <a:solidFill>
                  <a:srgbClr val="002060"/>
                </a:solidFill>
              </a:rPr>
              <a:t>Навчальні матеріали</a:t>
            </a:r>
          </a:p>
          <a:p>
            <a:pPr lvl="0"/>
            <a:r>
              <a:rPr lang="uk-UA" sz="2400" dirty="0" smtClean="0">
                <a:solidFill>
                  <a:srgbClr val="002060"/>
                </a:solidFill>
              </a:rPr>
              <a:t>Кейси </a:t>
            </a:r>
            <a:r>
              <a:rPr lang="uk-UA" sz="2400" dirty="0" err="1" smtClean="0">
                <a:solidFill>
                  <a:srgbClr val="002060"/>
                </a:solidFill>
              </a:rPr>
              <a:t>компетентнісних</a:t>
            </a:r>
            <a:r>
              <a:rPr lang="uk-UA" sz="2400" dirty="0" smtClean="0">
                <a:solidFill>
                  <a:srgbClr val="002060"/>
                </a:solidFill>
              </a:rPr>
              <a:t> завдань + ключі оцінювання</a:t>
            </a:r>
          </a:p>
          <a:p>
            <a:pPr lvl="0"/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7419" y="2235739"/>
            <a:ext cx="10609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sz="2400" b="1" dirty="0" smtClean="0">
              <a:solidFill>
                <a:srgbClr val="002060"/>
              </a:solidFill>
            </a:endParaRPr>
          </a:p>
          <a:p>
            <a:pPr lvl="0"/>
            <a:endParaRPr lang="uk-UA" sz="2400" b="1" dirty="0">
              <a:solidFill>
                <a:srgbClr val="002060"/>
              </a:solidFill>
            </a:endParaRPr>
          </a:p>
          <a:p>
            <a:pPr lvl="0"/>
            <a:endParaRPr lang="uk-UA" sz="2400" b="1" dirty="0" smtClean="0">
              <a:solidFill>
                <a:srgbClr val="002060"/>
              </a:solidFill>
            </a:endParaRPr>
          </a:p>
          <a:p>
            <a:pPr lvl="0"/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Місце для зображення 14"/>
          <p:cNvSpPr>
            <a:spLocks noGrp="1"/>
          </p:cNvSpPr>
          <p:nvPr>
            <p:ph type="pic" sz="quarter" idx="12"/>
          </p:nvPr>
        </p:nvSpPr>
        <p:spPr>
          <a:xfrm flipH="1">
            <a:off x="4964317" y="0"/>
            <a:ext cx="7227683" cy="6858000"/>
          </a:xfrm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361AB7-EC81-4B63-8694-638ADE46C2D7}"/>
              </a:ext>
            </a:extLst>
          </p:cNvPr>
          <p:cNvSpPr txBox="1"/>
          <p:nvPr/>
        </p:nvSpPr>
        <p:spPr>
          <a:xfrm>
            <a:off x="6141497" y="1150461"/>
            <a:ext cx="59396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Чому Інтернет називають павутиною?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Чи існує карта Інтернету?</a:t>
            </a:r>
            <a:r>
              <a:rPr kumimoji="0" lang="uk-UA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endParaRPr kumimoji="0" lang="uk-UA" altLang="ko-KR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Звідки </a:t>
            </a:r>
            <a:r>
              <a:rPr kumimoji="0" lang="uk-UA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береться інформація</a:t>
            </a: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Фокус, чудо чи алгоритм?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Чи можуть роботи і програми замінити людей?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Чи все знає </a:t>
            </a: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Google? </a:t>
            </a:r>
            <a:endParaRPr kumimoji="0" lang="uk-UA" altLang="ko-KR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Чи все можна знайти в Інтернеті?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Як працюють комп’ютери та інші пристрої?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Як навчитись друкувати всіма пальцями?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Керівник – це той, хто має найбільше прав, чи обов’язків?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361AB7-EC81-4B63-8694-638ADE46C2D7}"/>
              </a:ext>
            </a:extLst>
          </p:cNvPr>
          <p:cNvSpPr txBox="1"/>
          <p:nvPr/>
        </p:nvSpPr>
        <p:spPr>
          <a:xfrm>
            <a:off x="1856163" y="1396682"/>
            <a:ext cx="4586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Інтернет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Інформація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Алгоритм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Моделі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Пошуки і знахідки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Текст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Цифрові пристрої</a:t>
            </a:r>
            <a:endParaRPr kumimoji="0" lang="uk-UA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Графіка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Взаємодія в групі та онлайн-спільноті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6" name="Trapezoid 24">
            <a:extLst>
              <a:ext uri="{FF2B5EF4-FFF2-40B4-BE49-F238E27FC236}">
                <a16:creationId xmlns:a16="http://schemas.microsoft.com/office/drawing/2014/main" id="{5FDDB018-5EAB-448A-900F-7074A3EE6BBF}"/>
              </a:ext>
            </a:extLst>
          </p:cNvPr>
          <p:cNvSpPr>
            <a:spLocks noChangeAspect="1"/>
          </p:cNvSpPr>
          <p:nvPr/>
        </p:nvSpPr>
        <p:spPr>
          <a:xfrm rot="8369018">
            <a:off x="1399837" y="5001029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rgbClr val="E61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F7F59AE6-75A4-4330-9D38-9DCB0E4E461B}"/>
              </a:ext>
            </a:extLst>
          </p:cNvPr>
          <p:cNvSpPr>
            <a:spLocks noChangeAspect="1"/>
          </p:cNvSpPr>
          <p:nvPr/>
        </p:nvSpPr>
        <p:spPr>
          <a:xfrm>
            <a:off x="1393399" y="3058416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32B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418232" y="2058756"/>
            <a:ext cx="320016" cy="32096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1509220" y="3566184"/>
            <a:ext cx="138040" cy="307524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1404698" y="1527789"/>
            <a:ext cx="347085" cy="34731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416184" y="4543205"/>
            <a:ext cx="324112" cy="2740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423895" y="5966966"/>
            <a:ext cx="308690" cy="25465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459143" y="5450582"/>
            <a:ext cx="238195" cy="42703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416952" y="4057476"/>
            <a:ext cx="322577" cy="3019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5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452318" y="2563486"/>
            <a:ext cx="251845" cy="311162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Матеріали до занять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https://sites.google.com/view/infnus3klas/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7" y="2411390"/>
            <a:ext cx="3531178" cy="353117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7427084" y="5942568"/>
            <a:ext cx="392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https://sites.google.com/view/infnus2/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83" y="3580687"/>
            <a:ext cx="2361882" cy="23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755" y="355263"/>
            <a:ext cx="95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Оцінювання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навчальних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досягнень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учнів</a:t>
            </a:r>
            <a:r>
              <a:rPr lang="ru-RU" sz="2800" b="1" dirty="0" smtClean="0">
                <a:solidFill>
                  <a:srgbClr val="002060"/>
                </a:solidFill>
              </a:rPr>
              <a:t> 3-х </a:t>
            </a:r>
            <a:r>
              <a:rPr lang="ru-RU" sz="2800" b="1" dirty="0" err="1" smtClean="0">
                <a:solidFill>
                  <a:srgbClr val="002060"/>
                </a:solidFill>
              </a:rPr>
              <a:t>класів</a:t>
            </a:r>
            <a:endParaRPr lang="ru-RU" sz="28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977" y="1504573"/>
            <a:ext cx="10787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</a:rPr>
              <a:t> </a:t>
            </a:r>
            <a:r>
              <a:rPr lang="uk-UA" sz="2400" b="1" dirty="0" smtClean="0">
                <a:solidFill>
                  <a:srgbClr val="002060"/>
                </a:solidFill>
              </a:rPr>
              <a:t>Види оцінювання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uk-UA" sz="2400" dirty="0" smtClean="0">
              <a:solidFill>
                <a:srgbClr val="002060"/>
              </a:solidFill>
            </a:endParaRPr>
          </a:p>
          <a:p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формувальне                                                                                       підсумкове </a:t>
            </a:r>
          </a:p>
          <a:p>
            <a:pPr algn="r"/>
            <a:r>
              <a:rPr lang="uk-UA" sz="2400" b="1" dirty="0" smtClean="0">
                <a:solidFill>
                  <a:srgbClr val="002060"/>
                </a:solidFill>
              </a:rPr>
              <a:t>(тематичне та завершальне)</a:t>
            </a:r>
          </a:p>
          <a:p>
            <a:pPr algn="r"/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Оцінювання в 3-му класі здійснюється вербально</a:t>
            </a:r>
          </a:p>
          <a:p>
            <a:r>
              <a:rPr lang="uk-UA" sz="2400" dirty="0"/>
              <a:t> </a:t>
            </a:r>
            <a:endParaRPr lang="ru-RU" sz="24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2" name="Стрілка вліво 1"/>
          <p:cNvSpPr/>
          <p:nvPr/>
        </p:nvSpPr>
        <p:spPr>
          <a:xfrm rot="20374837">
            <a:off x="4042993" y="1976686"/>
            <a:ext cx="1097930" cy="2077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ліво 4"/>
          <p:cNvSpPr/>
          <p:nvPr/>
        </p:nvSpPr>
        <p:spPr>
          <a:xfrm rot="12487619">
            <a:off x="7852294" y="1947086"/>
            <a:ext cx="999952" cy="1984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5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681" y="355263"/>
            <a:ext cx="1078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Формувальне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оцінювання</a:t>
            </a:r>
            <a:endParaRPr lang="ru-RU" sz="28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977" y="1504573"/>
            <a:ext cx="107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1689798"/>
              </p:ext>
            </p:extLst>
          </p:nvPr>
        </p:nvGraphicFramePr>
        <p:xfrm>
          <a:off x="1662545" y="1471541"/>
          <a:ext cx="7705899" cy="448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142985"/>
            <a:ext cx="8229600" cy="4525963"/>
          </a:xfrm>
        </p:spPr>
        <p:txBody>
          <a:bodyPr/>
          <a:lstStyle/>
          <a:p>
            <a:pPr algn="just"/>
            <a:r>
              <a:rPr lang="uk-UA" dirty="0" smtClean="0"/>
              <a:t>Періодичне підсумкове оцінювання кожної інтегрованої теми здійснюють вербально</a:t>
            </a:r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310182" y="2500306"/>
            <a:ext cx="1214446" cy="107157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66910" y="4000504"/>
            <a:ext cx="8143964" cy="150019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prstClr val="black"/>
                </a:solidFill>
                <a:latin typeface="Calibri"/>
              </a:rPr>
              <a:t>Діагностична робота, розроблена на основі компетентнісного підходу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7" y="928670"/>
            <a:ext cx="848324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167042" y="214290"/>
            <a:ext cx="7286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prstClr val="black"/>
                </a:solidFill>
                <a:latin typeface="Calibri"/>
              </a:rPr>
              <a:t>Діагностична робота з інтегрованої теми </a:t>
            </a:r>
            <a:r>
              <a:rPr lang="uk-UA" sz="2000" b="1" dirty="0" err="1">
                <a:solidFill>
                  <a:prstClr val="black"/>
                </a:solidFill>
                <a:latin typeface="Calibri"/>
              </a:rPr>
              <a:t>“Подорожуємо</a:t>
            </a:r>
            <a:r>
              <a:rPr lang="uk-UA" sz="2000" b="1" dirty="0">
                <a:solidFill>
                  <a:prstClr val="black"/>
                </a:solidFill>
                <a:latin typeface="Calibri"/>
              </a:rPr>
              <a:t>  і відкриваємо </a:t>
            </a:r>
            <a:r>
              <a:rPr lang="uk-UA" sz="2000" b="1" dirty="0" err="1">
                <a:solidFill>
                  <a:prstClr val="black"/>
                </a:solidFill>
                <a:latin typeface="Calibri"/>
              </a:rPr>
              <a:t>світ”</a:t>
            </a:r>
            <a:endParaRPr lang="uk-UA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6643734" cy="796908"/>
          </a:xfrm>
        </p:spPr>
        <p:txBody>
          <a:bodyPr>
            <a:noAutofit/>
          </a:bodyPr>
          <a:lstStyle/>
          <a:p>
            <a:pPr algn="l"/>
            <a:r>
              <a:rPr lang="uk-UA" sz="2000" b="1" dirty="0"/>
              <a:t>Діагностична робота з інтегрованої теми </a:t>
            </a:r>
            <a:r>
              <a:rPr lang="uk-UA" sz="2000" b="1" dirty="0" err="1"/>
              <a:t>“Подорожуємо</a:t>
            </a:r>
            <a:r>
              <a:rPr lang="uk-UA" sz="2000" b="1" dirty="0"/>
              <a:t>  і відкриваємо </a:t>
            </a:r>
            <a:r>
              <a:rPr lang="uk-UA" sz="2000" b="1" dirty="0" err="1"/>
              <a:t>світ”</a:t>
            </a:r>
            <a:r>
              <a:rPr lang="uk-UA" sz="2000" b="1" dirty="0"/>
              <a:t> (продовження)</a:t>
            </a:r>
            <a:endParaRPr lang="uk-UA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000108"/>
            <a:ext cx="8498810" cy="572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80" y="274638"/>
            <a:ext cx="6972320" cy="725470"/>
          </a:xfrm>
        </p:spPr>
        <p:txBody>
          <a:bodyPr>
            <a:noAutofit/>
          </a:bodyPr>
          <a:lstStyle/>
          <a:p>
            <a:pPr algn="l"/>
            <a:r>
              <a:rPr lang="uk-UA" sz="2000" b="1" dirty="0"/>
              <a:t>Діагностична робота з інтегрованої теми </a:t>
            </a:r>
            <a:r>
              <a:rPr lang="uk-UA" sz="2000" b="1" dirty="0" err="1"/>
              <a:t>“Подорожуємо</a:t>
            </a:r>
            <a:r>
              <a:rPr lang="uk-UA" sz="2000" b="1" dirty="0"/>
              <a:t>  і відкриваємо </a:t>
            </a:r>
            <a:r>
              <a:rPr lang="uk-UA" sz="2000" b="1" dirty="0" err="1"/>
              <a:t>світ”</a:t>
            </a:r>
            <a:r>
              <a:rPr lang="uk-UA" sz="2000" b="1" dirty="0"/>
              <a:t> (продовження)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7" y="1000084"/>
            <a:ext cx="8558545" cy="576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255" y="402955"/>
            <a:ext cx="1078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Узагальнення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результатів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оцінювання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навчальних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досягнень</a:t>
            </a:r>
            <a:endParaRPr lang="ru-RU" sz="24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977" y="1504573"/>
            <a:ext cx="107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37063"/>
              </p:ext>
            </p:extLst>
          </p:nvPr>
        </p:nvGraphicFramePr>
        <p:xfrm>
          <a:off x="798022" y="1995055"/>
          <a:ext cx="10947862" cy="308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2320">
                  <a:extLst>
                    <a:ext uri="{9D8B030D-6E8A-4147-A177-3AD203B41FA5}">
                      <a16:colId xmlns:a16="http://schemas.microsoft.com/office/drawing/2014/main" val="1444889412"/>
                    </a:ext>
                  </a:extLst>
                </a:gridCol>
                <a:gridCol w="965583">
                  <a:extLst>
                    <a:ext uri="{9D8B030D-6E8A-4147-A177-3AD203B41FA5}">
                      <a16:colId xmlns:a16="http://schemas.microsoft.com/office/drawing/2014/main" val="3094756361"/>
                    </a:ext>
                  </a:extLst>
                </a:gridCol>
                <a:gridCol w="1074400">
                  <a:extLst>
                    <a:ext uri="{9D8B030D-6E8A-4147-A177-3AD203B41FA5}">
                      <a16:colId xmlns:a16="http://schemas.microsoft.com/office/drawing/2014/main" val="3569786586"/>
                    </a:ext>
                  </a:extLst>
                </a:gridCol>
                <a:gridCol w="1167377">
                  <a:extLst>
                    <a:ext uri="{9D8B030D-6E8A-4147-A177-3AD203B41FA5}">
                      <a16:colId xmlns:a16="http://schemas.microsoft.com/office/drawing/2014/main" val="1791401053"/>
                    </a:ext>
                  </a:extLst>
                </a:gridCol>
                <a:gridCol w="1188039">
                  <a:extLst>
                    <a:ext uri="{9D8B030D-6E8A-4147-A177-3AD203B41FA5}">
                      <a16:colId xmlns:a16="http://schemas.microsoft.com/office/drawing/2014/main" val="3852770757"/>
                    </a:ext>
                  </a:extLst>
                </a:gridCol>
                <a:gridCol w="1167377">
                  <a:extLst>
                    <a:ext uri="{9D8B030D-6E8A-4147-A177-3AD203B41FA5}">
                      <a16:colId xmlns:a16="http://schemas.microsoft.com/office/drawing/2014/main" val="1464027607"/>
                    </a:ext>
                  </a:extLst>
                </a:gridCol>
                <a:gridCol w="893268">
                  <a:extLst>
                    <a:ext uri="{9D8B030D-6E8A-4147-A177-3AD203B41FA5}">
                      <a16:colId xmlns:a16="http://schemas.microsoft.com/office/drawing/2014/main" val="115364154"/>
                    </a:ext>
                  </a:extLst>
                </a:gridCol>
                <a:gridCol w="893268">
                  <a:extLst>
                    <a:ext uri="{9D8B030D-6E8A-4147-A177-3AD203B41FA5}">
                      <a16:colId xmlns:a16="http://schemas.microsoft.com/office/drawing/2014/main" val="2200098906"/>
                    </a:ext>
                  </a:extLst>
                </a:gridCol>
                <a:gridCol w="878115">
                  <a:extLst>
                    <a:ext uri="{9D8B030D-6E8A-4147-A177-3AD203B41FA5}">
                      <a16:colId xmlns:a16="http://schemas.microsoft.com/office/drawing/2014/main" val="3978981051"/>
                    </a:ext>
                  </a:extLst>
                </a:gridCol>
                <a:gridCol w="878115">
                  <a:extLst>
                    <a:ext uri="{9D8B030D-6E8A-4147-A177-3AD203B41FA5}">
                      <a16:colId xmlns:a16="http://schemas.microsoft.com/office/drawing/2014/main" val="1578215021"/>
                    </a:ext>
                  </a:extLst>
                </a:gridCol>
              </a:tblGrid>
              <a:tr h="638423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Компетентності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Уміння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Математична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Вільне володіння державною мовою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Громадянські та соціальні компетентності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Компетентності в галузі природничих наук, техніки й технологій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Максимальна кількість балів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Переведення балів у рівні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420170"/>
                  </a:ext>
                </a:extLst>
              </a:tr>
              <a:tr h="13604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має значні успіхи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демонструє помітний прогрес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досягає результату з допомогою вчителя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потребує значної уваги і допомоги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68291"/>
                  </a:ext>
                </a:extLst>
              </a:tr>
              <a:tr h="108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1. Впорядковує,  порівнює, групує дані, застосовуючи прості моделі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1, 1.1, 1.2, 1.3, 1.4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4-5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0-1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43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6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8902" y="288374"/>
            <a:ext cx="929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</a:rPr>
              <a:t>Приклад оформлення результатів оцінювання </a:t>
            </a:r>
            <a:r>
              <a:rPr lang="uk-UA" sz="2000" b="1" dirty="0" err="1">
                <a:solidFill>
                  <a:srgbClr val="002060"/>
                </a:solidFill>
              </a:rPr>
              <a:t>компетентностей</a:t>
            </a:r>
            <a:r>
              <a:rPr lang="uk-UA" sz="2000" b="1" dirty="0">
                <a:solidFill>
                  <a:srgbClr val="002060"/>
                </a:solidFill>
              </a:rPr>
              <a:t> для </a:t>
            </a:r>
            <a:r>
              <a:rPr lang="uk-UA" sz="2000" b="1" dirty="0" smtClean="0">
                <a:solidFill>
                  <a:srgbClr val="002060"/>
                </a:solidFill>
              </a:rPr>
              <a:t>учнівського портфоліо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977" y="1423014"/>
            <a:ext cx="107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977" y="2121433"/>
            <a:ext cx="10787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4789" y="1792346"/>
            <a:ext cx="66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40826" y="2121433"/>
            <a:ext cx="10787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Так 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ні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</a:p>
          <a:p>
            <a:pPr algn="ctr"/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02055"/>
              </p:ext>
            </p:extLst>
          </p:nvPr>
        </p:nvGraphicFramePr>
        <p:xfrm>
          <a:off x="764770" y="1155469"/>
          <a:ext cx="10232967" cy="5204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2502">
                  <a:extLst>
                    <a:ext uri="{9D8B030D-6E8A-4147-A177-3AD203B41FA5}">
                      <a16:colId xmlns:a16="http://schemas.microsoft.com/office/drawing/2014/main" val="4258958556"/>
                    </a:ext>
                  </a:extLst>
                </a:gridCol>
                <a:gridCol w="1276127">
                  <a:extLst>
                    <a:ext uri="{9D8B030D-6E8A-4147-A177-3AD203B41FA5}">
                      <a16:colId xmlns:a16="http://schemas.microsoft.com/office/drawing/2014/main" val="1768230209"/>
                    </a:ext>
                  </a:extLst>
                </a:gridCol>
                <a:gridCol w="1299090">
                  <a:extLst>
                    <a:ext uri="{9D8B030D-6E8A-4147-A177-3AD203B41FA5}">
                      <a16:colId xmlns:a16="http://schemas.microsoft.com/office/drawing/2014/main" val="1193962538"/>
                    </a:ext>
                  </a:extLst>
                </a:gridCol>
                <a:gridCol w="1277125">
                  <a:extLst>
                    <a:ext uri="{9D8B030D-6E8A-4147-A177-3AD203B41FA5}">
                      <a16:colId xmlns:a16="http://schemas.microsoft.com/office/drawing/2014/main" val="3412181086"/>
                    </a:ext>
                  </a:extLst>
                </a:gridCol>
                <a:gridCol w="1278123">
                  <a:extLst>
                    <a:ext uri="{9D8B030D-6E8A-4147-A177-3AD203B41FA5}">
                      <a16:colId xmlns:a16="http://schemas.microsoft.com/office/drawing/2014/main" val="1510237220"/>
                    </a:ext>
                  </a:extLst>
                </a:gridCol>
              </a:tblGrid>
              <a:tr h="19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03653"/>
                  </a:ext>
                </a:extLst>
              </a:tr>
              <a:tr h="921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має значні успіхи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демонструє помітний прогрес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досягає результату з допомогою вчителя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потребує значної уваги і допомоги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1301202130"/>
                  </a:ext>
                </a:extLst>
              </a:tr>
              <a:tr h="19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Математична компетентність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578894632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Впорядковує,  порівнює, групує дані, застосовуючи прості моделі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1186288536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Оперує числами в межах 100, розв’язуючи різні життєві проблеми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3510929054"/>
                  </a:ext>
                </a:extLst>
              </a:tr>
              <a:tr h="455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Здійснює вимірювання величин, маючи вільний доступ до необхідних вимірювальних приладів (лінійка, термометр, годинник)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3771301073"/>
                  </a:ext>
                </a:extLst>
              </a:tr>
              <a:tr h="194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Вільне володіння державною мовою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2932901851"/>
                  </a:ext>
                </a:extLst>
              </a:tr>
              <a:tr h="436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Створює невеликі висловлення на добре відому тему з різною метою спілкування; записує їх розбірливо, рукописними буквами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2950682235"/>
                  </a:ext>
                </a:extLst>
              </a:tr>
              <a:tr h="303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Добирає потрібну інформацію із графічного тексту (таблиці, графіки, схеми)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562673660"/>
                  </a:ext>
                </a:extLst>
              </a:tr>
              <a:tr h="155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Громадянські та соціальні компетентності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3866371548"/>
                  </a:ext>
                </a:extLst>
              </a:tr>
              <a:tr h="303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Дотримується правил щодо догляду за своїм тілом, одягом, особистими речами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3705734488"/>
                  </a:ext>
                </a:extLst>
              </a:tr>
              <a:tr h="303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Описує залежність між фізичною активністю та потребою в їжі та воді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2033869242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Компетентності в галузі природничих наук, техніки й технологій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874866931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Спостерігає за добовими та сезонними змінами у природі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87504449"/>
                  </a:ext>
                </a:extLst>
              </a:tr>
              <a:tr h="303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Описує вплив Сонця на сезонні явища в природі, пояснює причини змін пір року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1710477261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 Описує життєвий цикл рослин у різні пори року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extLst>
                  <a:ext uri="{0D108BD9-81ED-4DB2-BD59-A6C34878D82A}">
                    <a16:rowId xmlns:a16="http://schemas.microsoft.com/office/drawing/2014/main" val="314294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5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977" y="355263"/>
            <a:ext cx="107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МОДЕЛЬНІ НАВЧАЛЬНІ ПРОГРАМИ        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727" y="1607866"/>
            <a:ext cx="107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Очікувані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результати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визначені</a:t>
            </a:r>
            <a:r>
              <a:rPr lang="ru-RU" b="1" dirty="0" smtClean="0">
                <a:solidFill>
                  <a:srgbClr val="002060"/>
                </a:solidFill>
              </a:rPr>
              <a:t> у ТОП-2 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196" y="2442343"/>
            <a:ext cx="107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Теми та </a:t>
            </a:r>
            <a:r>
              <a:rPr lang="ru-RU" b="1" dirty="0" err="1" smtClean="0">
                <a:solidFill>
                  <a:srgbClr val="002060"/>
                </a:solidFill>
              </a:rPr>
              <a:t>проблемні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питання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визначено</a:t>
            </a:r>
            <a:r>
              <a:rPr lang="ru-RU" b="1" dirty="0" smtClean="0">
                <a:solidFill>
                  <a:srgbClr val="002060"/>
                </a:solidFill>
              </a:rPr>
              <a:t> з </a:t>
            </a:r>
            <a:r>
              <a:rPr lang="ru-RU" b="1" dirty="0" err="1" smtClean="0">
                <a:solidFill>
                  <a:srgbClr val="002060"/>
                </a:solidFill>
              </a:rPr>
              <a:t>урахуванням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інтересів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запитів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дітей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3" name="Стрілка вниз 2"/>
          <p:cNvSpPr/>
          <p:nvPr/>
        </p:nvSpPr>
        <p:spPr>
          <a:xfrm>
            <a:off x="5824603" y="1977198"/>
            <a:ext cx="484632" cy="46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9988321"/>
              </p:ext>
            </p:extLst>
          </p:nvPr>
        </p:nvGraphicFramePr>
        <p:xfrm>
          <a:off x="915294" y="3269202"/>
          <a:ext cx="10787882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ілка вниз 6"/>
          <p:cNvSpPr/>
          <p:nvPr/>
        </p:nvSpPr>
        <p:spPr>
          <a:xfrm>
            <a:off x="5824603" y="2811675"/>
            <a:ext cx="484632" cy="46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7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9237" y="355263"/>
            <a:ext cx="10787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Фіксація</a:t>
            </a:r>
            <a:r>
              <a:rPr lang="ru-RU" sz="3600" b="1" dirty="0" smtClean="0">
                <a:solidFill>
                  <a:srgbClr val="002060"/>
                </a:solidFill>
              </a:rPr>
              <a:t> у </a:t>
            </a:r>
            <a:r>
              <a:rPr lang="ru-RU" sz="3600" b="1" dirty="0" err="1" smtClean="0">
                <a:solidFill>
                  <a:srgbClr val="002060"/>
                </a:solidFill>
              </a:rPr>
              <a:t>класному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журналі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977" y="1423014"/>
            <a:ext cx="107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977" y="2121433"/>
            <a:ext cx="10787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646" y="1645168"/>
            <a:ext cx="66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404118" y="2017839"/>
            <a:ext cx="10787882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ТАК 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НІ 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endParaRPr lang="ru-RU" sz="7200" b="1" baseline="30000" dirty="0" smtClean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  <a:p>
            <a:r>
              <a:rPr lang="ru-RU" sz="2800" b="1" baseline="30000" dirty="0" smtClean="0">
                <a:solidFill>
                  <a:srgbClr val="002060"/>
                </a:solidFill>
                <a:latin typeface="Innerspace" pitchFamily="2" charset="-52"/>
                <a:cs typeface="Arial" pitchFamily="34" charset="0"/>
              </a:rPr>
              <a:t>                                                 </a:t>
            </a:r>
            <a:endParaRPr lang="ru-RU" sz="28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880" y="3396738"/>
            <a:ext cx="10787882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Запис</a:t>
            </a:r>
            <a:r>
              <a:rPr lang="ru-RU" b="1" dirty="0" smtClean="0">
                <a:solidFill>
                  <a:srgbClr val="002060"/>
                </a:solidFill>
              </a:rPr>
              <a:t> про </a:t>
            </a:r>
            <a:r>
              <a:rPr lang="ru-RU" b="1" dirty="0" err="1" smtClean="0">
                <a:solidFill>
                  <a:srgbClr val="002060"/>
                </a:solidFill>
              </a:rPr>
              <a:t>проведення</a:t>
            </a:r>
            <a:r>
              <a:rPr lang="ru-RU" b="1" dirty="0" smtClean="0">
                <a:solidFill>
                  <a:srgbClr val="002060"/>
                </a:solidFill>
              </a:rPr>
              <a:t> 					</a:t>
            </a:r>
            <a:r>
              <a:rPr lang="ru-RU" b="1" dirty="0" err="1" smtClean="0">
                <a:solidFill>
                  <a:srgbClr val="002060"/>
                </a:solidFill>
              </a:rPr>
              <a:t>Оцінка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інша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позначка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словесна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діагностичної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роботи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					  </a:t>
            </a:r>
            <a:r>
              <a:rPr lang="ru-RU" b="1" dirty="0">
                <a:solidFill>
                  <a:srgbClr val="002060"/>
                </a:solidFill>
              </a:rPr>
              <a:t>характеристика) </a:t>
            </a:r>
            <a:r>
              <a:rPr lang="ru-RU" b="1" dirty="0" smtClean="0">
                <a:solidFill>
                  <a:srgbClr val="002060"/>
                </a:solidFill>
              </a:rPr>
              <a:t>за </a:t>
            </a:r>
            <a:r>
              <a:rPr lang="ru-RU" b="1" dirty="0" err="1" smtClean="0">
                <a:solidFill>
                  <a:srgbClr val="002060"/>
                </a:solidFill>
              </a:rPr>
              <a:t>проведену</a:t>
            </a:r>
            <a:r>
              <a:rPr lang="ru-RU" b="1" dirty="0" smtClean="0">
                <a:solidFill>
                  <a:srgbClr val="002060"/>
                </a:solidFill>
              </a:rPr>
              <a:t> роботу                                                                                                                                  </a:t>
            </a:r>
          </a:p>
          <a:p>
            <a:pPr algn="ctr"/>
            <a:endParaRPr lang="ru-RU" sz="7200" b="1" baseline="30000" dirty="0" smtClean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  <a:p>
            <a:r>
              <a:rPr lang="ru-RU" sz="2800" b="1" baseline="30000" dirty="0" smtClean="0">
                <a:solidFill>
                  <a:srgbClr val="002060"/>
                </a:solidFill>
                <a:latin typeface="Innerspace" pitchFamily="2" charset="-52"/>
                <a:cs typeface="Arial" pitchFamily="34" charset="0"/>
              </a:rPr>
              <a:t>                                                 </a:t>
            </a:r>
            <a:endParaRPr lang="ru-RU" sz="28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1696915" y="2536931"/>
            <a:ext cx="307731" cy="415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>
            <a:off x="8572500" y="2667459"/>
            <a:ext cx="307731" cy="415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1950" b="12527"/>
          <a:stretch/>
        </p:blipFill>
        <p:spPr>
          <a:xfrm>
            <a:off x="3629150" y="3208810"/>
            <a:ext cx="3402312" cy="32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87F9AF-4AB9-9747-996F-4E498405C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83769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Завдання</a:t>
            </a:r>
            <a:r>
              <a:rPr lang="ru-RU" sz="2400" b="1" dirty="0"/>
              <a:t>: </a:t>
            </a:r>
          </a:p>
          <a:p>
            <a:pPr marL="0" indent="0">
              <a:buNone/>
            </a:pP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для: 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/>
              <a:t>оцінки впровадження реформи школи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/>
              <a:t> внесення коректив у навчальні матеріали, програми навчання та підвищення кваліфікації вчителів початкової школи,   організацію освітнього середовища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7626B2-4DCC-424C-90AB-98FA64C6F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7880" y="1825625"/>
            <a:ext cx="5943600" cy="4351338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ru-RU" sz="2400" b="1" dirty="0" err="1"/>
              <a:t>Дослідницькі</a:t>
            </a:r>
            <a:r>
              <a:rPr lang="ru-RU" sz="2400" b="1" dirty="0"/>
              <a:t> </a:t>
            </a:r>
            <a:r>
              <a:rPr lang="ru-RU" sz="2400" b="1" dirty="0" err="1"/>
              <a:t>питання</a:t>
            </a:r>
            <a:r>
              <a:rPr lang="ru-RU" sz="2400" b="1" dirty="0"/>
              <a:t>: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uk-UA" sz="2400" dirty="0"/>
              <a:t>чи відбувається формування </a:t>
            </a:r>
            <a:r>
              <a:rPr lang="uk-UA" sz="2400" dirty="0" err="1"/>
              <a:t>компетентностей</a:t>
            </a:r>
            <a:r>
              <a:rPr lang="uk-UA" sz="2400" dirty="0"/>
              <a:t> та наскрізних умінь</a:t>
            </a:r>
            <a:endParaRPr lang="ru-RU" sz="2400" dirty="0"/>
          </a:p>
          <a:p>
            <a:pPr lvl="0" fontAlgn="base">
              <a:buFont typeface="Wingdings" pitchFamily="2" charset="2"/>
              <a:buChar char="ü"/>
            </a:pPr>
            <a:r>
              <a:rPr lang="uk-UA" sz="2400" dirty="0"/>
              <a:t>чи відбувається інтеграція освітнього змісту</a:t>
            </a:r>
            <a:endParaRPr lang="ru-RU" sz="2400" dirty="0"/>
          </a:p>
          <a:p>
            <a:pPr lvl="0" fontAlgn="base">
              <a:buFont typeface="Wingdings" pitchFamily="2" charset="2"/>
              <a:buChar char="ü"/>
            </a:pPr>
            <a:r>
              <a:rPr lang="uk-UA" sz="2400" dirty="0"/>
              <a:t>як реалізується педагогіка партнерства на практиці </a:t>
            </a:r>
            <a:endParaRPr lang="ru-RU" sz="2400" dirty="0"/>
          </a:p>
          <a:p>
            <a:pPr lvl="0" fontAlgn="base">
              <a:buFont typeface="Wingdings" pitchFamily="2" charset="2"/>
              <a:buChar char="ü"/>
            </a:pPr>
            <a:r>
              <a:rPr lang="uk-UA" sz="2400" dirty="0"/>
              <a:t>як організовується та використовується в освітньому процесі середовище</a:t>
            </a:r>
            <a:endParaRPr lang="ru-RU" sz="2400" dirty="0"/>
          </a:p>
          <a:p>
            <a:pPr lvl="0" fontAlgn="base">
              <a:buFont typeface="Wingdings" pitchFamily="2" charset="2"/>
              <a:buChar char="ü"/>
            </a:pPr>
            <a:r>
              <a:rPr lang="uk-UA" sz="2400" dirty="0"/>
              <a:t>чи ефективним є навчання, яке отримують педагоги початкової школи</a:t>
            </a:r>
            <a:endParaRPr lang="ru-RU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DD8E96-EEB0-0E49-9A53-A484B590DCD4}"/>
              </a:ext>
            </a:extLst>
          </p:cNvPr>
          <p:cNvSpPr txBox="1">
            <a:spLocks/>
          </p:cNvSpPr>
          <p:nvPr/>
        </p:nvSpPr>
        <p:spPr>
          <a:xfrm>
            <a:off x="2355010" y="365125"/>
            <a:ext cx="8998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Моніторинг впровадження Нової української школи – жовтень, 2019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D8E96-EEB0-0E49-9A53-A484B590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010" y="365125"/>
            <a:ext cx="899878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</a:rPr>
              <a:t>Моніторинг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впровадження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Нової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української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школи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– </a:t>
            </a:r>
            <a:r>
              <a:rPr lang="ru-RU" sz="4000" b="1" dirty="0" err="1" smtClean="0">
                <a:solidFill>
                  <a:srgbClr val="002060"/>
                </a:solidFill>
              </a:rPr>
              <a:t>жовтень</a:t>
            </a:r>
            <a:r>
              <a:rPr lang="ru-RU" sz="4000" b="1" dirty="0" smtClean="0">
                <a:solidFill>
                  <a:srgbClr val="002060"/>
                </a:solidFill>
              </a:rPr>
              <a:t>, 2019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2DAD6-A70B-0B4E-AF82-F24D0F3B1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Методи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дослідження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 err="1"/>
              <a:t>Спостереження</a:t>
            </a:r>
            <a:r>
              <a:rPr lang="ru-RU" sz="2400" dirty="0"/>
              <a:t> за </a:t>
            </a:r>
            <a:r>
              <a:rPr lang="ru-RU" sz="2400" dirty="0" err="1"/>
              <a:t>проведенням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занять</a:t>
            </a:r>
          </a:p>
          <a:p>
            <a:r>
              <a:rPr lang="ru-RU" sz="2400" dirty="0"/>
              <a:t>Фокус-</a:t>
            </a:r>
            <a:r>
              <a:rPr lang="ru-RU" sz="2400" dirty="0" err="1"/>
              <a:t>група</a:t>
            </a:r>
            <a:r>
              <a:rPr lang="ru-RU" sz="2400" dirty="0"/>
              <a:t> з </a:t>
            </a:r>
            <a:r>
              <a:rPr lang="ru-RU" sz="2400" dirty="0" err="1"/>
              <a:t>учнями</a:t>
            </a:r>
            <a:r>
              <a:rPr lang="ru-RU" sz="2400" dirty="0"/>
              <a:t> (робота над </a:t>
            </a:r>
            <a:r>
              <a:rPr lang="ru-RU" sz="2400" dirty="0" err="1"/>
              <a:t>ситуативним</a:t>
            </a:r>
            <a:r>
              <a:rPr lang="ru-RU" sz="2400" dirty="0"/>
              <a:t> </a:t>
            </a:r>
            <a:r>
              <a:rPr lang="ru-RU" sz="2400" dirty="0" err="1"/>
              <a:t>завданням</a:t>
            </a:r>
            <a:r>
              <a:rPr lang="ru-RU" sz="2400" dirty="0"/>
              <a:t>)</a:t>
            </a:r>
          </a:p>
          <a:p>
            <a:r>
              <a:rPr lang="ru-RU" sz="2400" dirty="0" err="1"/>
              <a:t>Опитування</a:t>
            </a:r>
            <a:r>
              <a:rPr lang="ru-RU" sz="2400" dirty="0"/>
              <a:t>: </a:t>
            </a:r>
            <a:r>
              <a:rPr lang="ru-RU" sz="2400" dirty="0" err="1"/>
              <a:t>анкетування</a:t>
            </a:r>
            <a:r>
              <a:rPr lang="ru-RU" sz="2400" dirty="0"/>
              <a:t> (</a:t>
            </a:r>
            <a:r>
              <a:rPr lang="ru-RU" sz="2400" dirty="0" err="1"/>
              <a:t>учнів</a:t>
            </a:r>
            <a:r>
              <a:rPr lang="ru-RU" sz="2400" dirty="0"/>
              <a:t>, </a:t>
            </a:r>
            <a:r>
              <a:rPr lang="ru-RU" sz="2400" dirty="0" err="1"/>
              <a:t>вчителів</a:t>
            </a:r>
            <a:r>
              <a:rPr lang="ru-RU" sz="2400" dirty="0"/>
              <a:t>, </a:t>
            </a:r>
            <a:r>
              <a:rPr lang="ru-RU" sz="2400" dirty="0" err="1"/>
              <a:t>батьків</a:t>
            </a:r>
            <a:r>
              <a:rPr lang="ru-RU" sz="2400" dirty="0"/>
              <a:t>) та </a:t>
            </a:r>
            <a:r>
              <a:rPr lang="ru-RU" sz="2400" dirty="0" err="1"/>
              <a:t>інтерв</a:t>
            </a:r>
            <a:r>
              <a:rPr lang="ru-RU" sz="2400" dirty="0"/>
              <a:t>’</a:t>
            </a:r>
            <a:r>
              <a:rPr lang="uk-UA" sz="2400" dirty="0" err="1"/>
              <a:t>ю</a:t>
            </a:r>
            <a:r>
              <a:rPr lang="uk-UA" sz="2400" dirty="0"/>
              <a:t> (учні, керівник закладу)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C69167-E481-1140-B522-19335F9D17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Цільова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група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dirty="0" err="1"/>
              <a:t>Учні</a:t>
            </a:r>
            <a:r>
              <a:rPr lang="ru-RU" sz="2400" dirty="0"/>
              <a:t> 3-х </a:t>
            </a:r>
            <a:r>
              <a:rPr lang="ru-RU" sz="2400" dirty="0" err="1"/>
              <a:t>класів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 err="1"/>
              <a:t>Вибірка</a:t>
            </a:r>
            <a:r>
              <a:rPr lang="ru-RU" sz="2400" dirty="0"/>
              <a:t>: 150 </a:t>
            </a:r>
            <a:r>
              <a:rPr lang="ru-RU" sz="2400" dirty="0" err="1"/>
              <a:t>шкіл</a:t>
            </a:r>
            <a:r>
              <a:rPr lang="ru-RU" sz="2400" dirty="0"/>
              <a:t> (25 </a:t>
            </a:r>
            <a:r>
              <a:rPr lang="ru-RU" sz="2400" dirty="0" err="1"/>
              <a:t>пілотних</a:t>
            </a:r>
            <a:r>
              <a:rPr lang="ru-RU" sz="2400" dirty="0"/>
              <a:t>) в 24 областях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 err="1"/>
              <a:t>Проведення</a:t>
            </a:r>
            <a:r>
              <a:rPr lang="ru-RU" sz="2400" b="1" dirty="0"/>
              <a:t>:</a:t>
            </a:r>
          </a:p>
          <a:p>
            <a:pPr marL="0" indent="0">
              <a:buNone/>
            </a:pPr>
            <a:r>
              <a:rPr lang="ru-RU" sz="2400" dirty="0" err="1"/>
              <a:t>Жовтень</a:t>
            </a:r>
            <a:r>
              <a:rPr lang="ru-RU" sz="2400" dirty="0"/>
              <a:t> 2019</a:t>
            </a:r>
          </a:p>
          <a:p>
            <a:pPr marL="0" indent="0">
              <a:buNone/>
            </a:pPr>
            <a:r>
              <a:rPr lang="ru-RU" sz="2400" dirty="0" err="1"/>
              <a:t>Жовтень</a:t>
            </a:r>
            <a:r>
              <a:rPr lang="ru-RU" sz="2400" dirty="0"/>
              <a:t> 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9940" y="3190807"/>
            <a:ext cx="5213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Модератор:           </a:t>
            </a: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Олена </a:t>
            </a:r>
            <a:r>
              <a:rPr kumimoji="0" lang="uk-UA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Ліннік</a:t>
            </a: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Спікери</a:t>
            </a: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:               Роман Шиян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                             Ірина </a:t>
            </a:r>
            <a:r>
              <a:rPr kumimoji="0" lang="uk-UA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Старагіна</a:t>
            </a:r>
            <a:endParaRPr kumimoji="0" lang="uk-UA" sz="2400" b="0" i="0" u="none" strike="noStrike" kern="120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                             Ольга </a:t>
            </a:r>
            <a:r>
              <a:rPr kumimoji="0" lang="uk-UA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Волощенко</a:t>
            </a:r>
            <a:endParaRPr kumimoji="0" lang="uk-UA" sz="2400" b="0" i="0" u="none" strike="noStrike" kern="120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                             Оксана Пасічник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                             Олександра Козак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</a:t>
            </a: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              Олена </a:t>
            </a:r>
            <a:r>
              <a:rPr kumimoji="0" lang="uk-UA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Заплотинська</a:t>
            </a:r>
            <a:endParaRPr kumimoji="0" lang="uk-UA" sz="2400" b="0" i="0" u="none" strike="noStrike" kern="1200" cap="none" spc="0" normalizeH="0" baseline="30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              Оксана Рома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 </a:t>
            </a:r>
            <a:endParaRPr kumimoji="0" lang="uk-UA" sz="20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032" y="1859287"/>
            <a:ext cx="713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Дякуємо за увагу)))</a:t>
            </a:r>
            <a:endParaRPr kumimoji="0" lang="uk-UA" sz="3200" b="1" i="0" u="none" strike="noStrike" kern="1200" cap="small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Microtype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5" y="826477"/>
            <a:ext cx="3312370" cy="597046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5275750" y="6424226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itchFamily="34" charset="0"/>
              </a:rPr>
              <a:t>19 серпня </a:t>
            </a:r>
            <a:r>
              <a:rPr kumimoji="0" lang="uk-UA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itchFamily="34" charset="0"/>
              </a:rPr>
              <a:t>- </a:t>
            </a:r>
            <a:r>
              <a:rPr kumimoji="0" lang="uk-UA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itchFamily="34" charset="0"/>
              </a:rPr>
              <a:t>2019</a:t>
            </a:r>
            <a:endParaRPr kumimoji="0" lang="ru-RU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7927"/>
          <a:stretch/>
        </p:blipFill>
        <p:spPr>
          <a:xfrm>
            <a:off x="733245" y="2855033"/>
            <a:ext cx="4201064" cy="37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977" y="355263"/>
            <a:ext cx="1078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МОДЕЛЬНІ НАВЧАЛЬНІ ПРОГРАМИ: </a:t>
            </a:r>
            <a:r>
              <a:rPr lang="ru-RU" b="1" dirty="0" err="1" smtClean="0">
                <a:solidFill>
                  <a:srgbClr val="002060"/>
                </a:solidFill>
              </a:rPr>
              <a:t>Опитування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уч</a:t>
            </a:r>
            <a:r>
              <a:rPr lang="ru-RU" b="1" dirty="0" err="1">
                <a:solidFill>
                  <a:srgbClr val="002060"/>
                </a:solidFill>
              </a:rPr>
              <a:t>н</a:t>
            </a:r>
            <a:r>
              <a:rPr lang="ru-RU" b="1" dirty="0" err="1" smtClean="0">
                <a:solidFill>
                  <a:srgbClr val="002060"/>
                </a:solidFill>
              </a:rPr>
              <a:t>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пілотних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класів</a:t>
            </a:r>
            <a:r>
              <a:rPr lang="ru-RU" b="1" dirty="0" smtClean="0">
                <a:solidFill>
                  <a:srgbClr val="002060"/>
                </a:solidFill>
              </a:rPr>
              <a:t> (60 </a:t>
            </a:r>
            <a:r>
              <a:rPr lang="ru-RU" b="1" dirty="0" err="1" smtClean="0">
                <a:solidFill>
                  <a:srgbClr val="002060"/>
                </a:solidFill>
              </a:rPr>
              <a:t>класів</a:t>
            </a:r>
            <a:r>
              <a:rPr lang="ru-RU" b="1" dirty="0" smtClean="0">
                <a:solidFill>
                  <a:srgbClr val="002060"/>
                </a:solidFill>
              </a:rPr>
              <a:t>)       </a:t>
            </a:r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99" y="1454603"/>
            <a:ext cx="116149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Яка температура у звірів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?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Чи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є життя у космосі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?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Як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виникла наша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планета?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Як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з`являються пустелі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?                          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Як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утворюються гори?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uk-UA" sz="28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Чому дріжджове тісто може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збільшуватись в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об’ємі?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    Властивості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газованої води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Походження мильних бульбашок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Як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виглядає мікроб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?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Як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створили скло і чому воно прозоре?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Звідки взялися люди?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Чому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у дідуся побіліло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волосся?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Скільки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людина може обходитись без води, повітря,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їжі?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Чому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рослини мають зелений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колір?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Як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із кісточки виростає дерево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?  Чому 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і як рослини дають кисень?</a:t>
            </a:r>
          </a:p>
          <a:p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72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62779" y="1006117"/>
            <a:ext cx="356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Про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я хочу </a:t>
            </a:r>
            <a:r>
              <a:rPr lang="ru-RU" sz="2400" b="1" dirty="0" err="1">
                <a:solidFill>
                  <a:srgbClr val="002060"/>
                </a:solidFill>
              </a:rPr>
              <a:t>дізнатися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454642" y="1006117"/>
            <a:ext cx="7551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я хочу </a:t>
            </a:r>
            <a:r>
              <a:rPr lang="ru-RU" sz="2400" b="1" dirty="0" err="1">
                <a:solidFill>
                  <a:srgbClr val="002060"/>
                </a:solidFill>
              </a:rPr>
              <a:t>дослідити</a:t>
            </a:r>
            <a:r>
              <a:rPr lang="ru-RU" sz="2400" b="1" dirty="0" smtClean="0">
                <a:solidFill>
                  <a:srgbClr val="002060"/>
                </a:solidFill>
              </a:rPr>
              <a:t>?            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для мене </a:t>
            </a:r>
            <a:r>
              <a:rPr lang="ru-RU" sz="2400" b="1" dirty="0" err="1">
                <a:solidFill>
                  <a:srgbClr val="002060"/>
                </a:solidFill>
              </a:rPr>
              <a:t>найцінніше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  <a:endParaRPr lang="ru-RU" sz="2400" b="1" baseline="30000" dirty="0">
              <a:solidFill>
                <a:srgbClr val="002060"/>
              </a:solidFill>
              <a:latin typeface="Innerspace" pitchFamily="2" charset="-52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Теми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клас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F758D-F821-4011-A369-3D22278B5922}"/>
              </a:ext>
            </a:extLst>
          </p:cNvPr>
          <p:cNvSpPr txBox="1"/>
          <p:nvPr/>
        </p:nvSpPr>
        <p:spPr>
          <a:xfrm>
            <a:off x="1647857" y="1473435"/>
            <a:ext cx="6070140" cy="4524315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lvl="0"/>
            <a:r>
              <a:rPr lang="uk-UA" sz="3200" dirty="0"/>
              <a:t>Подорожуємо і відкриваємо світ </a:t>
            </a: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FZShuTi" pitchFamily="2" charset="-122"/>
                <a:cs typeface="Arial" pitchFamily="34" charset="0"/>
              </a:rPr>
              <a:t>Між минулим і майбутнім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FZShuTi" pitchFamily="2" charset="-122"/>
                <a:cs typeface="Arial" pitchFamily="34" charset="0"/>
              </a:rPr>
              <a:t>Чарівні перетворення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FZShuTi" pitchFamily="2" charset="-122"/>
                <a:cs typeface="Arial" pitchFamily="34" charset="0"/>
              </a:rPr>
              <a:t>Енергія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FZShuTi" pitchFamily="2" charset="-122"/>
                <a:cs typeface="Arial" pitchFamily="34" charset="0"/>
              </a:rPr>
              <a:t>Невідомий світ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FZShuTi" pitchFamily="2" charset="-122"/>
                <a:cs typeface="Arial" pitchFamily="34" charset="0"/>
              </a:rPr>
              <a:t>Невидимий світ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FZShuTi" pitchFamily="2" charset="-122"/>
                <a:cs typeface="Arial" pitchFamily="34" charset="0"/>
              </a:rPr>
              <a:t>Приховані можливості речей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FZShuTi" pitchFamily="2" charset="-122"/>
                <a:cs typeface="Arial" pitchFamily="34" charset="0"/>
              </a:rPr>
              <a:t>Погода вдома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FZShuTi" pitchFamily="2" charset="-122"/>
                <a:cs typeface="Arial" pitchFamily="34" charset="0"/>
              </a:rPr>
              <a:t>Я - людина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6A637A-60F5-4E2A-A8E3-169F3B425572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9815A1B-9F0F-4C3F-9403-EE3BFD449AA9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B68DEAE8-5A38-464F-8CB1-708189042DEE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D7D2B3-529F-45C7-95B3-B4F84C32493C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E5E07B-65BA-4EAA-822A-EF53A779845B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4476E8DD-CE38-4967-A560-E3B6D39E8672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id="{0EFD611F-74BA-4FD0-BD84-3EA245411132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id="{82BB2B9D-5A0E-4A70-AA17-2DCA58BB7B9E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4185203-70F0-4687-A8B3-B4AEF60CDB17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A2DB62-FC84-49D9-9AA4-59FC4B2439B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FFBBA-B842-4F54-9E74-EA3902944985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1E6CCC-D2DB-47CF-BF04-E8B7BACC3AF8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6B19E2-87F1-4F6A-B435-194C63CDE329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611748-102D-4C0C-A8C4-6DB60B2312E9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723D99-40F4-4CBF-8EBA-AD3A5D4F348A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DA138A-7ED0-4BE5-A14A-D79B7D63BC9B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85D65B3-EEAA-4558-A0E2-C2F885E73F61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B69ED1-D125-409C-96FD-DA44C8AB07EA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B37750-2A58-463E-886D-1D17E50C911B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9A5DC9B-B11C-46F7-819B-A5FA4A1B695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3DE7DA-ACA9-4145-87CA-AB9BC544B99E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C128521-BB9D-4225-9D53-2F9F9E90EE28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8E96B2-EE61-47C4-8327-0AAFD47035E0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EA88A3-FC3A-4A58-B4F7-86B377E41DE0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8509AC-6F6E-4B49-B01B-3FB5048E70AA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CE1819-747C-4575-8F71-9D382302D8DE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0CD67A-4EFE-49BC-9A16-4FECB1A91C34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D5BC9F-340C-46FB-B555-540F2C62F1EB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id="{03806C9D-0B39-4008-97BF-2AB2086A3F50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id="{C19E8F75-C376-4694-B959-58998B59E0B1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A3359DA-F073-4348-AF54-A26AD0A47F9E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673B1-5FAB-4C99-BA79-C00E527518B0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853C0E-F0E2-4547-8CEF-D4DBA0089B6B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B2208AA-8F92-4B7C-B87F-8A8076243EB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20BC9C2-B358-40FA-A1C9-D7DEE02CBB6F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73AA317-AFE4-4081-A0B3-0D886F0103CF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0592DC-C19C-469E-A776-8A6C58495AB0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A749BC-81B3-49F1-A3AC-45A75EF5334B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Donut 1">
            <a:extLst>
              <a:ext uri="{FF2B5EF4-FFF2-40B4-BE49-F238E27FC236}">
                <a16:creationId xmlns:a16="http://schemas.microsoft.com/office/drawing/2014/main" id="{D09EFCAB-5435-45E9-BCEC-070F393E9189}"/>
              </a:ext>
            </a:extLst>
          </p:cNvPr>
          <p:cNvSpPr/>
          <p:nvPr/>
        </p:nvSpPr>
        <p:spPr>
          <a:xfrm>
            <a:off x="9652056" y="2726931"/>
            <a:ext cx="372568" cy="412868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Oval 12287">
            <a:extLst>
              <a:ext uri="{FF2B5EF4-FFF2-40B4-BE49-F238E27FC236}">
                <a16:creationId xmlns:a16="http://schemas.microsoft.com/office/drawing/2014/main" id="{A69E2EB4-643D-4122-A4E9-59D6CBB8DB20}"/>
              </a:ext>
            </a:extLst>
          </p:cNvPr>
          <p:cNvSpPr/>
          <p:nvPr/>
        </p:nvSpPr>
        <p:spPr>
          <a:xfrm>
            <a:off x="8218554" y="2157258"/>
            <a:ext cx="376297" cy="37491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1C5696E2-6A63-4CBB-8E48-3038C83D35D6}"/>
              </a:ext>
            </a:extLst>
          </p:cNvPr>
          <p:cNvSpPr>
            <a:spLocks noChangeAspect="1"/>
          </p:cNvSpPr>
          <p:nvPr/>
        </p:nvSpPr>
        <p:spPr>
          <a:xfrm rot="20700000">
            <a:off x="8195918" y="3533697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Isosceles Triangle 20">
            <a:extLst>
              <a:ext uri="{FF2B5EF4-FFF2-40B4-BE49-F238E27FC236}">
                <a16:creationId xmlns:a16="http://schemas.microsoft.com/office/drawing/2014/main" id="{A41D4521-7380-48D5-9B97-4DA44C50A698}"/>
              </a:ext>
            </a:extLst>
          </p:cNvPr>
          <p:cNvSpPr>
            <a:spLocks noChangeAspect="1"/>
          </p:cNvSpPr>
          <p:nvPr/>
        </p:nvSpPr>
        <p:spPr>
          <a:xfrm rot="8201235">
            <a:off x="10168705" y="216571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Trapezoid 10">
            <a:extLst>
              <a:ext uri="{FF2B5EF4-FFF2-40B4-BE49-F238E27FC236}">
                <a16:creationId xmlns:a16="http://schemas.microsoft.com/office/drawing/2014/main" id="{4621E087-F3C0-4BA1-A8F0-5E4D06073A5C}"/>
              </a:ext>
            </a:extLst>
          </p:cNvPr>
          <p:cNvSpPr/>
          <p:nvPr/>
        </p:nvSpPr>
        <p:spPr>
          <a:xfrm>
            <a:off x="10154968" y="3527975"/>
            <a:ext cx="343151" cy="3427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4A526F2C-CBD9-45E9-B3F8-5D0506613794}"/>
              </a:ext>
            </a:extLst>
          </p:cNvPr>
          <p:cNvSpPr/>
          <p:nvPr/>
        </p:nvSpPr>
        <p:spPr>
          <a:xfrm>
            <a:off x="7825561" y="2860634"/>
            <a:ext cx="265478" cy="34872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C9A0D2E6-0D16-4441-A3A4-A5E75BCB875B}"/>
              </a:ext>
            </a:extLst>
          </p:cNvPr>
          <p:cNvSpPr/>
          <p:nvPr/>
        </p:nvSpPr>
        <p:spPr>
          <a:xfrm>
            <a:off x="9211370" y="1953654"/>
            <a:ext cx="300700" cy="3007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id="{0C0BE60F-780C-46DC-AE34-F59087D689F4}"/>
              </a:ext>
            </a:extLst>
          </p:cNvPr>
          <p:cNvSpPr/>
          <p:nvPr/>
        </p:nvSpPr>
        <p:spPr>
          <a:xfrm>
            <a:off x="10648350" y="2860722"/>
            <a:ext cx="360864" cy="355077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2BE663DB-261E-48AA-B3F7-9CA20EA5EA9A}"/>
              </a:ext>
            </a:extLst>
          </p:cNvPr>
          <p:cNvSpPr/>
          <p:nvPr/>
        </p:nvSpPr>
        <p:spPr>
          <a:xfrm rot="20700000">
            <a:off x="8697163" y="2795754"/>
            <a:ext cx="342272" cy="29318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6" name="Групувати 45"/>
          <p:cNvGrpSpPr/>
          <p:nvPr/>
        </p:nvGrpSpPr>
        <p:grpSpPr>
          <a:xfrm>
            <a:off x="1156080" y="5540330"/>
            <a:ext cx="382709" cy="382709"/>
            <a:chOff x="1048313" y="5795796"/>
            <a:chExt cx="648072" cy="648072"/>
          </a:xfrm>
        </p:grpSpPr>
        <p:sp>
          <p:nvSpPr>
            <p:cNvPr id="92" name="Oval 59">
              <a:extLst>
                <a:ext uri="{FF2B5EF4-FFF2-40B4-BE49-F238E27FC236}">
                  <a16:creationId xmlns:a16="http://schemas.microsoft.com/office/drawing/2014/main" id="{A73AA317-AFE4-4081-A0B3-0D886F0103CF}"/>
                </a:ext>
              </a:extLst>
            </p:cNvPr>
            <p:cNvSpPr/>
            <p:nvPr/>
          </p:nvSpPr>
          <p:spPr>
            <a:xfrm>
              <a:off x="1048313" y="5795796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3" name="Oval 21">
              <a:extLst>
                <a:ext uri="{FF2B5EF4-FFF2-40B4-BE49-F238E27FC236}">
                  <a16:creationId xmlns:a16="http://schemas.microsoft.com/office/drawing/2014/main" id="{1C5696E2-6A63-4CBB-8E48-3038C83D35D6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1166949" y="5962409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7" name="Групувати 46"/>
          <p:cNvGrpSpPr/>
          <p:nvPr/>
        </p:nvGrpSpPr>
        <p:grpSpPr>
          <a:xfrm>
            <a:off x="1156080" y="2561734"/>
            <a:ext cx="382709" cy="382709"/>
            <a:chOff x="848028" y="5060110"/>
            <a:chExt cx="648072" cy="648072"/>
          </a:xfrm>
        </p:grpSpPr>
        <p:sp>
          <p:nvSpPr>
            <p:cNvPr id="94" name="Oval 37">
              <a:extLst>
                <a:ext uri="{FF2B5EF4-FFF2-40B4-BE49-F238E27FC236}">
                  <a16:creationId xmlns:a16="http://schemas.microsoft.com/office/drawing/2014/main" id="{09A5DC9B-B11C-46F7-819B-A5FA4A1B6953}"/>
                </a:ext>
              </a:extLst>
            </p:cNvPr>
            <p:cNvSpPr/>
            <p:nvPr/>
          </p:nvSpPr>
          <p:spPr>
            <a:xfrm>
              <a:off x="848028" y="5060110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5" name="Oval 7">
              <a:extLst>
                <a:ext uri="{FF2B5EF4-FFF2-40B4-BE49-F238E27FC236}">
                  <a16:creationId xmlns:a16="http://schemas.microsoft.com/office/drawing/2014/main" id="{4A526F2C-CBD9-45E9-B3F8-5D0506613794}"/>
                </a:ext>
              </a:extLst>
            </p:cNvPr>
            <p:cNvSpPr/>
            <p:nvPr/>
          </p:nvSpPr>
          <p:spPr>
            <a:xfrm>
              <a:off x="1077055" y="5209785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9" name="Групувати 58"/>
          <p:cNvGrpSpPr/>
          <p:nvPr/>
        </p:nvGrpSpPr>
        <p:grpSpPr>
          <a:xfrm>
            <a:off x="1156080" y="1568868"/>
            <a:ext cx="382709" cy="382709"/>
            <a:chOff x="151508" y="4163280"/>
            <a:chExt cx="648072" cy="648072"/>
          </a:xfrm>
        </p:grpSpPr>
        <p:sp>
          <p:nvSpPr>
            <p:cNvPr id="96" name="Oval 40">
              <a:extLst>
                <a:ext uri="{FF2B5EF4-FFF2-40B4-BE49-F238E27FC236}">
                  <a16:creationId xmlns:a16="http://schemas.microsoft.com/office/drawing/2014/main" id="{718E96B2-EE61-47C4-8327-0AAFD47035E0}"/>
                </a:ext>
              </a:extLst>
            </p:cNvPr>
            <p:cNvSpPr/>
            <p:nvPr/>
          </p:nvSpPr>
          <p:spPr>
            <a:xfrm>
              <a:off x="151508" y="4163280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7" name="Oval 12287">
              <a:extLst>
                <a:ext uri="{FF2B5EF4-FFF2-40B4-BE49-F238E27FC236}">
                  <a16:creationId xmlns:a16="http://schemas.microsoft.com/office/drawing/2014/main" id="{A69E2EB4-643D-4122-A4E9-59D6CBB8DB20}"/>
                </a:ext>
              </a:extLst>
            </p:cNvPr>
            <p:cNvSpPr/>
            <p:nvPr/>
          </p:nvSpPr>
          <p:spPr>
            <a:xfrm>
              <a:off x="292780" y="4300019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4" name="Групувати 63"/>
          <p:cNvGrpSpPr/>
          <p:nvPr/>
        </p:nvGrpSpPr>
        <p:grpSpPr>
          <a:xfrm>
            <a:off x="1156080" y="3554600"/>
            <a:ext cx="382709" cy="382709"/>
            <a:chOff x="151508" y="3244067"/>
            <a:chExt cx="648072" cy="648072"/>
          </a:xfrm>
        </p:grpSpPr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B53DE7DA-ACA9-4145-87CA-AB9BC544B99E}"/>
                </a:ext>
              </a:extLst>
            </p:cNvPr>
            <p:cNvSpPr/>
            <p:nvPr/>
          </p:nvSpPr>
          <p:spPr>
            <a:xfrm>
              <a:off x="151508" y="3244067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9" name="Rounded Rectangle 1">
              <a:extLst>
                <a:ext uri="{FF2B5EF4-FFF2-40B4-BE49-F238E27FC236}">
                  <a16:creationId xmlns:a16="http://schemas.microsoft.com/office/drawing/2014/main" id="{C9A0D2E6-0D16-4441-A3A4-A5E75BCB875B}"/>
                </a:ext>
              </a:extLst>
            </p:cNvPr>
            <p:cNvSpPr/>
            <p:nvPr/>
          </p:nvSpPr>
          <p:spPr>
            <a:xfrm>
              <a:off x="324098" y="3416485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5" name="Групувати 64"/>
          <p:cNvGrpSpPr/>
          <p:nvPr/>
        </p:nvGrpSpPr>
        <p:grpSpPr>
          <a:xfrm>
            <a:off x="1156080" y="4051033"/>
            <a:ext cx="382709" cy="382709"/>
            <a:chOff x="345041" y="2369676"/>
            <a:chExt cx="648072" cy="648072"/>
          </a:xfrm>
        </p:grpSpPr>
        <p:sp>
          <p:nvSpPr>
            <p:cNvPr id="100" name="Oval 61">
              <a:extLst>
                <a:ext uri="{FF2B5EF4-FFF2-40B4-BE49-F238E27FC236}">
                  <a16:creationId xmlns:a16="http://schemas.microsoft.com/office/drawing/2014/main" id="{780592DC-C19C-469E-A776-8A6C58495AB0}"/>
                </a:ext>
              </a:extLst>
            </p:cNvPr>
            <p:cNvSpPr/>
            <p:nvPr/>
          </p:nvSpPr>
          <p:spPr>
            <a:xfrm>
              <a:off x="345041" y="2369676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1" name="Oval 66">
              <a:extLst>
                <a:ext uri="{FF2B5EF4-FFF2-40B4-BE49-F238E27FC236}">
                  <a16:creationId xmlns:a16="http://schemas.microsoft.com/office/drawing/2014/main" id="{2BE663DB-261E-48AA-B3F7-9CA20EA5EA9A}"/>
                </a:ext>
              </a:extLst>
            </p:cNvPr>
            <p:cNvSpPr/>
            <p:nvPr/>
          </p:nvSpPr>
          <p:spPr>
            <a:xfrm rot="20700000">
              <a:off x="484173" y="2556101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10" name="Групувати 109"/>
          <p:cNvGrpSpPr/>
          <p:nvPr/>
        </p:nvGrpSpPr>
        <p:grpSpPr>
          <a:xfrm>
            <a:off x="1156080" y="3058167"/>
            <a:ext cx="382709" cy="382709"/>
            <a:chOff x="21186" y="922008"/>
            <a:chExt cx="648072" cy="648072"/>
          </a:xfrm>
        </p:grpSpPr>
        <p:sp>
          <p:nvSpPr>
            <p:cNvPr id="102" name="Oval 62">
              <a:extLst>
                <a:ext uri="{FF2B5EF4-FFF2-40B4-BE49-F238E27FC236}">
                  <a16:creationId xmlns:a16="http://schemas.microsoft.com/office/drawing/2014/main" id="{02A749BC-81B3-49F1-A3AC-45A75EF5334B}"/>
                </a:ext>
              </a:extLst>
            </p:cNvPr>
            <p:cNvSpPr/>
            <p:nvPr/>
          </p:nvSpPr>
          <p:spPr>
            <a:xfrm>
              <a:off x="21186" y="922008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3" name="Donut 1">
              <a:extLst>
                <a:ext uri="{FF2B5EF4-FFF2-40B4-BE49-F238E27FC236}">
                  <a16:creationId xmlns:a16="http://schemas.microsoft.com/office/drawing/2014/main" id="{D09EFCAB-5435-45E9-BCEC-070F393E9189}"/>
                </a:ext>
              </a:extLst>
            </p:cNvPr>
            <p:cNvSpPr/>
            <p:nvPr/>
          </p:nvSpPr>
          <p:spPr>
            <a:xfrm>
              <a:off x="153713" y="1039610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11" name="Групувати 110"/>
          <p:cNvGrpSpPr/>
          <p:nvPr/>
        </p:nvGrpSpPr>
        <p:grpSpPr>
          <a:xfrm>
            <a:off x="1156080" y="2065301"/>
            <a:ext cx="382709" cy="382709"/>
            <a:chOff x="858555" y="135455"/>
            <a:chExt cx="648072" cy="648072"/>
          </a:xfrm>
        </p:grpSpPr>
        <p:sp>
          <p:nvSpPr>
            <p:cNvPr id="104" name="Oval 39">
              <a:extLst>
                <a:ext uri="{FF2B5EF4-FFF2-40B4-BE49-F238E27FC236}">
                  <a16:creationId xmlns:a16="http://schemas.microsoft.com/office/drawing/2014/main" id="{7C128521-BB9D-4225-9D53-2F9F9E90EE28}"/>
                </a:ext>
              </a:extLst>
            </p:cNvPr>
            <p:cNvSpPr/>
            <p:nvPr/>
          </p:nvSpPr>
          <p:spPr>
            <a:xfrm>
              <a:off x="858555" y="135455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5" name="Isosceles Triangle 20">
              <a:extLst>
                <a:ext uri="{FF2B5EF4-FFF2-40B4-BE49-F238E27FC236}">
                  <a16:creationId xmlns:a16="http://schemas.microsoft.com/office/drawing/2014/main" id="{A41D4521-7380-48D5-9B97-4DA44C50A698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26981" y="280646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12" name="Групувати 111"/>
          <p:cNvGrpSpPr/>
          <p:nvPr/>
        </p:nvGrpSpPr>
        <p:grpSpPr>
          <a:xfrm>
            <a:off x="1156080" y="5043899"/>
            <a:ext cx="382709" cy="382709"/>
            <a:chOff x="1799934" y="270159"/>
            <a:chExt cx="648072" cy="648072"/>
          </a:xfrm>
        </p:grpSpPr>
        <p:sp>
          <p:nvSpPr>
            <p:cNvPr id="106" name="Oval 41">
              <a:extLst>
                <a:ext uri="{FF2B5EF4-FFF2-40B4-BE49-F238E27FC236}">
                  <a16:creationId xmlns:a16="http://schemas.microsoft.com/office/drawing/2014/main" id="{EFEA88A3-FC3A-4A58-B4F7-86B377E41DE0}"/>
                </a:ext>
              </a:extLst>
            </p:cNvPr>
            <p:cNvSpPr/>
            <p:nvPr/>
          </p:nvSpPr>
          <p:spPr>
            <a:xfrm>
              <a:off x="1799934" y="270159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7" name="Freeform 19">
              <a:extLst>
                <a:ext uri="{FF2B5EF4-FFF2-40B4-BE49-F238E27FC236}">
                  <a16:creationId xmlns:a16="http://schemas.microsoft.com/office/drawing/2014/main" id="{0C0BE60F-780C-46DC-AE34-F59087D689F4}"/>
                </a:ext>
              </a:extLst>
            </p:cNvPr>
            <p:cNvSpPr/>
            <p:nvPr/>
          </p:nvSpPr>
          <p:spPr>
            <a:xfrm>
              <a:off x="1967258" y="4199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1" name="Групувати 60"/>
          <p:cNvGrpSpPr/>
          <p:nvPr/>
        </p:nvGrpSpPr>
        <p:grpSpPr>
          <a:xfrm>
            <a:off x="1156080" y="4547466"/>
            <a:ext cx="382709" cy="382709"/>
            <a:chOff x="1198527" y="3651947"/>
            <a:chExt cx="648072" cy="648072"/>
          </a:xfrm>
        </p:grpSpPr>
        <p:sp>
          <p:nvSpPr>
            <p:cNvPr id="108" name="Oval 57">
              <a:extLst>
                <a:ext uri="{FF2B5EF4-FFF2-40B4-BE49-F238E27FC236}">
                  <a16:creationId xmlns:a16="http://schemas.microsoft.com/office/drawing/2014/main" id="{920BC9C2-B358-40FA-A1C9-D7DEE02CBB6F}"/>
                </a:ext>
              </a:extLst>
            </p:cNvPr>
            <p:cNvSpPr/>
            <p:nvPr/>
          </p:nvSpPr>
          <p:spPr>
            <a:xfrm>
              <a:off x="1198527" y="3651947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9" name="Trapezoid 10">
              <a:extLst>
                <a:ext uri="{FF2B5EF4-FFF2-40B4-BE49-F238E27FC236}">
                  <a16:creationId xmlns:a16="http://schemas.microsoft.com/office/drawing/2014/main" id="{4621E087-F3C0-4BA1-A8F0-5E4D06073A5C}"/>
                </a:ext>
              </a:extLst>
            </p:cNvPr>
            <p:cNvSpPr/>
            <p:nvPr/>
          </p:nvSpPr>
          <p:spPr>
            <a:xfrm>
              <a:off x="1353217" y="3812838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535"/>
            <a:ext cx="3371380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857365"/>
          <a:ext cx="8229600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6910" y="714357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Модельна навчальна програма та навчальні модулі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34535"/>
            <a:ext cx="2319918" cy="6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/>
              <a:t>ТИЖНЕВИЙ МОДУЛЬ                             </a:t>
            </a:r>
            <a:br>
              <a:rPr lang="uk-UA" sz="2200" b="1" dirty="0"/>
            </a:br>
            <a:r>
              <a:rPr lang="uk-UA" sz="2200" b="1" dirty="0"/>
              <a:t>з інтегрованого курсу «Українська мова» </a:t>
            </a:r>
            <a:br>
              <a:rPr lang="uk-UA" sz="2200" b="1" dirty="0"/>
            </a:br>
            <a:r>
              <a:rPr lang="uk-UA" sz="2200" b="1" dirty="0"/>
              <a:t>(</a:t>
            </a:r>
            <a:r>
              <a:rPr lang="ru-RU" sz="2200" b="1" dirty="0"/>
              <a:t>3</a:t>
            </a:r>
            <a:r>
              <a:rPr lang="uk-UA" sz="2200" b="1" dirty="0"/>
              <a:t> клас)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№ п/</a:t>
                      </a:r>
                      <a:r>
                        <a:rPr lang="uk-UA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Проблемне</a:t>
                      </a:r>
                      <a:r>
                        <a:rPr lang="uk-UA" baseline="0" dirty="0" smtClean="0"/>
                        <a:t> питання/тема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Види</a:t>
                      </a:r>
                      <a:r>
                        <a:rPr lang="uk-UA" baseline="0" dirty="0" smtClean="0"/>
                        <a:t> діяльності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Джерела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uk-U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Тиждень 1 (02.09-06.09.2019)        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Змістові лінії та пропонований зміст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Взаємодіємо усно.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Уявлення про ситуацію міжособистісного спілкування (умови, учасники, мета). Репліка в діалозі: порада, співчуття, комплімент тощо.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Взаємодіємо письмово. 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Адресат, мета, ситуація. Особливості сучасного письма: письмо від руки та за допомогою клавіатури. Словесні та графічні засоби (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емотикони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піктограми, схеми, графіки, фото, карти тощо). Алфавіт. Словники як довідкове джерело зі слововживання та правопису (тлумачний, орфографічний).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Читаємо.  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 читання (розважитися, отримати інформацію, зрозуміти, переконатися тощо). Місце і час подій, персонажі (мотиви поведінки,  причини переживань та емоцій, стосунки між персонажами). Слова автора та персонажів (порівняння, метафори тощо, без уведення термінів), пряме і переносне значення слів у художньому тексті. Проза, вірш та їх ознаки. Виразне читання. Опис настрою, почуттів персонажів твору та власних емоцій, викликаних твором.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Досліджуємо мовлення.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Голосні та приголосні звуки. Склад. Наголос. Голосні наголошені та ненаголошені. Позначення твердості та м’якості приголосних на письмі. Позначення звука [й] у різних позиціях. Синоніми. Антоніми.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Досліджуємо медіа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Мета і цільова аудиторія. Емоційно-ціннісне навантаження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медіатекстів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Мультфільм. Елементи форми (рухомі образи, звукові засоби).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Театралізуємо.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Словесні і несловесні засоби для створення образу персонажа на сцені.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1.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200" dirty="0" smtClean="0"/>
                        <a:t>Що спонукає людей</a:t>
                      </a:r>
                      <a:r>
                        <a:rPr lang="uk-UA" sz="1200" baseline="0" dirty="0" smtClean="0"/>
                        <a:t> читати?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Запис власного висловлення:</a:t>
                      </a:r>
                      <a:r>
                        <a:rPr lang="uk-UA" sz="1200" baseline="0" dirty="0" smtClean="0"/>
                        <a:t> п</a:t>
                      </a:r>
                      <a:r>
                        <a:rPr lang="uk-UA" sz="1200" dirty="0" smtClean="0"/>
                        <a:t>исьмова вправа </a:t>
                      </a:r>
                      <a:r>
                        <a:rPr lang="uk-UA" sz="1200" dirty="0" err="1" smtClean="0"/>
                        <a:t>“Консервуємо</a:t>
                      </a:r>
                      <a:r>
                        <a:rPr lang="uk-UA" sz="1200" dirty="0" smtClean="0"/>
                        <a:t> </a:t>
                      </a:r>
                      <a:r>
                        <a:rPr lang="uk-UA" sz="1200" dirty="0" err="1" smtClean="0"/>
                        <a:t>спогади”</a:t>
                      </a:r>
                      <a:r>
                        <a:rPr lang="uk-UA" sz="1200" dirty="0" smtClean="0"/>
                        <a:t> (Додаток</a:t>
                      </a:r>
                      <a:r>
                        <a:rPr lang="uk-UA" sz="1200" baseline="0" dirty="0" smtClean="0"/>
                        <a:t> 1).</a:t>
                      </a:r>
                    </a:p>
                    <a:p>
                      <a:r>
                        <a:rPr lang="uk-UA" sz="1200" baseline="0" dirty="0" smtClean="0"/>
                        <a:t>Парна/групова  робота: обмін враженнями про літо на основі написаного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Виразне читання/слухання вірша О.</a:t>
                      </a:r>
                      <a:r>
                        <a:rPr lang="uk-UA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Лущевської</a:t>
                      </a:r>
                      <a:r>
                        <a:rPr lang="uk-U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«Літо»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О. </a:t>
                      </a:r>
                      <a:r>
                        <a:rPr lang="uk-UA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Лущевська</a:t>
                      </a:r>
                      <a:r>
                        <a:rPr lang="uk-U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«Літо» Хрестоматія  сучасної української дитячої літератури</a:t>
                      </a:r>
                      <a:r>
                        <a:rPr lang="uk-UA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для читання в </a:t>
                      </a:r>
                      <a:r>
                        <a:rPr lang="uk-U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 кл, с. 86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3" y="201814"/>
            <a:ext cx="2473949" cy="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400" b="1" dirty="0" err="1"/>
              <a:t>Взаємо-</a:t>
            </a:r>
            <a:r>
              <a:rPr lang="uk-UA" sz="2400" b="1" dirty="0"/>
              <a:t> та самооцінювання учнів 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981200" y="1285861"/>
          <a:ext cx="8229600" cy="516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466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Взаємооцінювання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Самооцінювання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8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800" dirty="0" smtClean="0"/>
                        <a:t>1. Учні  в парі або в групі читають  тексти одне одного з метою надання зворотного зв'язку  за визначеними критеріями для подальшого редагування тексту.</a:t>
                      </a:r>
                    </a:p>
                    <a:p>
                      <a:pPr>
                        <a:buNone/>
                      </a:pPr>
                      <a:r>
                        <a:rPr lang="uk-UA" sz="1800" dirty="0" smtClean="0"/>
                        <a:t>2. Учні в парі обмінюються письмовими роботами і перевіряють на основі наданого учителем зразку правильність виконаного завдання ( наприклад, списування з орфографічного зразку;  вибір слів за даними критеріями; визначення частин слова; добір синонімів або антонімів   тощо) .</a:t>
                      </a:r>
                    </a:p>
                    <a:p>
                      <a:pPr>
                        <a:buNone/>
                      </a:pPr>
                      <a:r>
                        <a:rPr lang="uk-UA" sz="1800" dirty="0" smtClean="0"/>
                        <a:t>3. Учні оцінюють усну відповідь одне одного за визначеними критеріями</a:t>
                      </a:r>
                      <a:r>
                        <a:rPr lang="uk-UA" sz="1800" baseline="0" dirty="0" smtClean="0"/>
                        <a:t>.</a:t>
                      </a:r>
                      <a:endParaRPr lang="uk-U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uk-UA" dirty="0" smtClean="0"/>
                        <a:t> Учень/учениця</a:t>
                      </a:r>
                      <a:r>
                        <a:rPr lang="uk-UA" baseline="0" dirty="0" smtClean="0"/>
                        <a:t> оцінює легко чи важко було виконувати завдання, що може допомогти </a:t>
                      </a:r>
                      <a:endParaRPr lang="uk-UA" dirty="0" smtClean="0"/>
                    </a:p>
                    <a:p>
                      <a:pPr marL="0" indent="0">
                        <a:buAutoNum type="arabicPeriod"/>
                      </a:pPr>
                      <a:r>
                        <a:rPr lang="uk-UA" dirty="0" smtClean="0"/>
                        <a:t>Учень/учениця  </a:t>
                      </a:r>
                      <a:r>
                        <a:rPr lang="uk-UA" sz="1800" dirty="0" smtClean="0"/>
                        <a:t>на основі наданого учителем зразку оцінює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правильність виконаного завдання (наприклад, списування з орфографічного зразку;  вибір слів за даними критеріями; визначення частин слова; добір синонімів або антонімів   тощо).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dirty="0" smtClean="0"/>
                        <a:t>Учень/учениця  </a:t>
                      </a:r>
                      <a:r>
                        <a:rPr lang="uk-UA" sz="1800" dirty="0" smtClean="0"/>
                        <a:t>оцінює </a:t>
                      </a:r>
                      <a:r>
                        <a:rPr lang="uk-UA" sz="1800" baseline="0" dirty="0" smtClean="0"/>
                        <a:t> рівень власних досягнень в опануванні того чи іншого уміння </a:t>
                      </a:r>
                      <a:r>
                        <a:rPr lang="uk-UA" sz="1800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endParaRPr lang="uk-UA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535"/>
            <a:ext cx="2166366" cy="6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Тестування  з української мови 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42" y="92075"/>
            <a:ext cx="2475191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1809</Words>
  <Application>Microsoft Office PowerPoint</Application>
  <PresentationFormat>Широкий екран</PresentationFormat>
  <Paragraphs>370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33</vt:i4>
      </vt:variant>
    </vt:vector>
  </HeadingPairs>
  <TitlesOfParts>
    <vt:vector size="50" baseType="lpstr">
      <vt:lpstr>맑은 고딕</vt:lpstr>
      <vt:lpstr>Arial</vt:lpstr>
      <vt:lpstr>Calibri</vt:lpstr>
      <vt:lpstr>Calibri Light</vt:lpstr>
      <vt:lpstr>FZShuTi</vt:lpstr>
      <vt:lpstr>Innerspace</vt:lpstr>
      <vt:lpstr>Lucida Console</vt:lpstr>
      <vt:lpstr>Microtype</vt:lpstr>
      <vt:lpstr>Monotype Corsiva</vt:lpstr>
      <vt:lpstr>Symbol</vt:lpstr>
      <vt:lpstr>Times New Roman</vt:lpstr>
      <vt:lpstr>Trebuchet MS</vt:lpstr>
      <vt:lpstr>Wingdings</vt:lpstr>
      <vt:lpstr>Office Theme</vt:lpstr>
      <vt:lpstr>Тема Office</vt:lpstr>
      <vt:lpstr>1_Тема Office</vt:lpstr>
      <vt:lpstr>2_Тема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ТИЖНЕВИЙ МОДУЛЬ                              з інтегрованого курсу «Українська мова»  (3 клас) </vt:lpstr>
      <vt:lpstr>Взаємо- та самооцінювання учнів </vt:lpstr>
      <vt:lpstr>Тестування  з української мови </vt:lpstr>
      <vt:lpstr>Приклад реалізації модельної програми інтегрованого курсу «Я досліджую світ»</vt:lpstr>
      <vt:lpstr>Приклад реалізації модельної програми (продовження)</vt:lpstr>
      <vt:lpstr>Структура програми (продовження)</vt:lpstr>
      <vt:lpstr>Приклад реалізації модельної програми (продовження)</vt:lpstr>
      <vt:lpstr>Фрагмент навчального зошита</vt:lpstr>
      <vt:lpstr>Фрагмент навчального зошита</vt:lpstr>
      <vt:lpstr>Фрагмент навчального зошита</vt:lpstr>
      <vt:lpstr>Презентація PowerPoint</vt:lpstr>
      <vt:lpstr>Презентація PowerPoint</vt:lpstr>
      <vt:lpstr>Презентація PowerPoint</vt:lpstr>
      <vt:lpstr>Презентація PowerPoint</vt:lpstr>
      <vt:lpstr>Матеріали до занять</vt:lpstr>
      <vt:lpstr>Презентація PowerPoint</vt:lpstr>
      <vt:lpstr>Презентація PowerPoint</vt:lpstr>
      <vt:lpstr>Презентація PowerPoint</vt:lpstr>
      <vt:lpstr>Презентація PowerPoint</vt:lpstr>
      <vt:lpstr>Діагностична робота з інтегрованої теми “Подорожуємо  і відкриваємо світ” (продовження)</vt:lpstr>
      <vt:lpstr>Діагностична робота з інтегрованої теми “Подорожуємо  і відкриваємо світ” (продовження)</vt:lpstr>
      <vt:lpstr>Презентація PowerPoint</vt:lpstr>
      <vt:lpstr>Презентація PowerPoint</vt:lpstr>
      <vt:lpstr>Презентація PowerPoint</vt:lpstr>
      <vt:lpstr>Презентація PowerPoint</vt:lpstr>
      <vt:lpstr>Моніторинг впровадження Нової української школи – жовтень, 2019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РЕФОРМУВАННЯ ЗАГАЛЬНОЇ СЕРЕДНЬОЇ ОСВІТИ: НОВА УКРАЇНСЬКА ШКОЛА</dc:title>
  <dc:creator>Mykhaylo Gryshchenko</dc:creator>
  <cp:lastModifiedBy>Linnyk O.</cp:lastModifiedBy>
  <cp:revision>99</cp:revision>
  <dcterms:created xsi:type="dcterms:W3CDTF">2017-03-02T06:16:51Z</dcterms:created>
  <dcterms:modified xsi:type="dcterms:W3CDTF">2019-08-16T10:57:32Z</dcterms:modified>
</cp:coreProperties>
</file>