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6" r:id="rId3"/>
    <p:sldId id="267" r:id="rId4"/>
    <p:sldId id="268" r:id="rId5"/>
    <p:sldId id="269" r:id="rId6"/>
    <p:sldId id="265" r:id="rId7"/>
    <p:sldId id="271" r:id="rId8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ndara" panose="020E0502030303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DD648"/>
    <a:srgbClr val="CBDE71"/>
    <a:srgbClr val="6DA0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564" y="48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na Dorosh" userId="447b4288-2218-45d5-a6f2-56519e27a23c" providerId="ADAL" clId="{362FB25E-9990-4093-8779-1881E9B2C1D2}"/>
    <pc:docChg chg="modSld">
      <pc:chgData name="Maryna Dorosh" userId="447b4288-2218-45d5-a6f2-56519e27a23c" providerId="ADAL" clId="{362FB25E-9990-4093-8779-1881E9B2C1D2}" dt="2021-02-10T10:46:57.565" v="20" actId="20577"/>
      <pc:docMkLst>
        <pc:docMk/>
      </pc:docMkLst>
      <pc:sldChg chg="modSp mod">
        <pc:chgData name="Maryna Dorosh" userId="447b4288-2218-45d5-a6f2-56519e27a23c" providerId="ADAL" clId="{362FB25E-9990-4093-8779-1881E9B2C1D2}" dt="2021-02-10T10:46:48.536" v="13" actId="20577"/>
        <pc:sldMkLst>
          <pc:docMk/>
          <pc:sldMk cId="369783586" sldId="265"/>
        </pc:sldMkLst>
        <pc:spChg chg="mod">
          <ac:chgData name="Maryna Dorosh" userId="447b4288-2218-45d5-a6f2-56519e27a23c" providerId="ADAL" clId="{362FB25E-9990-4093-8779-1881E9B2C1D2}" dt="2021-02-10T10:46:48.536" v="13" actId="20577"/>
          <ac:spMkLst>
            <pc:docMk/>
            <pc:sldMk cId="369783586" sldId="265"/>
            <ac:spMk id="4" creationId="{93DE9D2C-F767-4930-9021-D37F5CCEAE0C}"/>
          </ac:spMkLst>
        </pc:spChg>
      </pc:sldChg>
      <pc:sldChg chg="modSp mod">
        <pc:chgData name="Maryna Dorosh" userId="447b4288-2218-45d5-a6f2-56519e27a23c" providerId="ADAL" clId="{362FB25E-9990-4093-8779-1881E9B2C1D2}" dt="2021-02-10T10:45:30.725" v="6" actId="20577"/>
        <pc:sldMkLst>
          <pc:docMk/>
          <pc:sldMk cId="970151608" sldId="267"/>
        </pc:sldMkLst>
        <pc:spChg chg="mod">
          <ac:chgData name="Maryna Dorosh" userId="447b4288-2218-45d5-a6f2-56519e27a23c" providerId="ADAL" clId="{362FB25E-9990-4093-8779-1881E9B2C1D2}" dt="2021-02-10T10:45:30.725" v="6" actId="20577"/>
          <ac:spMkLst>
            <pc:docMk/>
            <pc:sldMk cId="970151608" sldId="267"/>
            <ac:spMk id="3" creationId="{84856D5A-AE02-4AF7-92B3-7777FA06FAE8}"/>
          </ac:spMkLst>
        </pc:spChg>
      </pc:sldChg>
      <pc:sldChg chg="modSp mod">
        <pc:chgData name="Maryna Dorosh" userId="447b4288-2218-45d5-a6f2-56519e27a23c" providerId="ADAL" clId="{362FB25E-9990-4093-8779-1881E9B2C1D2}" dt="2021-02-10T10:46:57.565" v="20" actId="20577"/>
        <pc:sldMkLst>
          <pc:docMk/>
          <pc:sldMk cId="1390144244" sldId="271"/>
        </pc:sldMkLst>
        <pc:spChg chg="mod">
          <ac:chgData name="Maryna Dorosh" userId="447b4288-2218-45d5-a6f2-56519e27a23c" providerId="ADAL" clId="{362FB25E-9990-4093-8779-1881E9B2C1D2}" dt="2021-02-10T10:46:57.565" v="20" actId="20577"/>
          <ac:spMkLst>
            <pc:docMk/>
            <pc:sldMk cId="1390144244" sldId="271"/>
            <ac:spMk id="8" creationId="{D88F7470-7EC7-4052-A747-85162E4F80D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2/10/2021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2/10/2021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812800"/>
            <a:ext cx="12192000" cy="60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96">
          <p15:clr>
            <a:srgbClr val="F26B43"/>
          </p15:clr>
        </p15:guide>
        <p15:guide id="2" pos="384">
          <p15:clr>
            <a:srgbClr val="F26B43"/>
          </p15:clr>
        </p15:guide>
        <p15:guide id="3" orient="horz" pos="1128">
          <p15:clr>
            <a:srgbClr val="F26B43"/>
          </p15:clr>
        </p15:guide>
        <p15:guide id="4" orient="horz" pos="384">
          <p15:clr>
            <a:srgbClr val="F26B43"/>
          </p15:clr>
        </p15:guide>
        <p15:guide id="5" orient="horz" pos="39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hooler.org.ua/profesiya-zhurnalist" TargetMode="Externa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theukrainians.org/jschool-pomerantsev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2F7DC7E-772E-41EB-BC54-709DBA1426CC}"/>
              </a:ext>
            </a:extLst>
          </p:cNvPr>
          <p:cNvSpPr/>
          <p:nvPr/>
        </p:nvSpPr>
        <p:spPr>
          <a:xfrm>
            <a:off x="7377345" y="0"/>
            <a:ext cx="4814656" cy="6125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583E206-A1F0-4861-BA2B-93FD6E3F910B}"/>
              </a:ext>
            </a:extLst>
          </p:cNvPr>
          <p:cNvSpPr/>
          <p:nvPr/>
        </p:nvSpPr>
        <p:spPr>
          <a:xfrm>
            <a:off x="541536" y="0"/>
            <a:ext cx="346229" cy="6125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74D00A-E033-4325-BBBE-58EF47BBB31A}"/>
              </a:ext>
            </a:extLst>
          </p:cNvPr>
          <p:cNvSpPr txBox="1"/>
          <p:nvPr/>
        </p:nvSpPr>
        <p:spPr>
          <a:xfrm>
            <a:off x="1310936" y="769859"/>
            <a:ext cx="5838547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4800" b="1" dirty="0">
                <a:latin typeface="Arial" panose="020B0604020202020204" pitchFamily="34" charset="0"/>
                <a:cs typeface="Arial" panose="020B0604020202020204" pitchFamily="34" charset="0"/>
              </a:rPr>
              <a:t>Літописи як історико-художні твори </a:t>
            </a:r>
          </a:p>
          <a:p>
            <a:pPr>
              <a:spcBef>
                <a:spcPts val="2400"/>
              </a:spcBef>
            </a:pPr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(«Повість минулих літ». 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«Поученіє Володимира Мономаха», «Києво-Печерський Патерик»)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5F188F-B726-4CAD-AD59-04A394D5638C}"/>
              </a:ext>
            </a:extLst>
          </p:cNvPr>
          <p:cNvSpPr txBox="1"/>
          <p:nvPr/>
        </p:nvSpPr>
        <p:spPr>
          <a:xfrm>
            <a:off x="7685201" y="5233974"/>
            <a:ext cx="2227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Урок 11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576A17C-0E72-4F1A-9DDD-C937F61CDB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6"/>
          <a:stretch/>
        </p:blipFill>
        <p:spPr>
          <a:xfrm>
            <a:off x="6921621" y="1311616"/>
            <a:ext cx="4814657" cy="350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8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8F6F70-7E6E-47C4-9128-8A02A3D07DE6}"/>
              </a:ext>
            </a:extLst>
          </p:cNvPr>
          <p:cNvSpPr/>
          <p:nvPr/>
        </p:nvSpPr>
        <p:spPr>
          <a:xfrm>
            <a:off x="0" y="538858"/>
            <a:ext cx="12192000" cy="16361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Літопис</a:t>
            </a:r>
            <a:endParaRPr lang="uk-UA" sz="6000" b="1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A58313-39FA-4185-BFEB-47CBF7F7BCD5}"/>
              </a:ext>
            </a:extLst>
          </p:cNvPr>
          <p:cNvSpPr txBox="1"/>
          <p:nvPr/>
        </p:nvSpPr>
        <p:spPr>
          <a:xfrm>
            <a:off x="778276" y="2390312"/>
            <a:ext cx="10635448" cy="236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 хронологічний опис важливих історичних подій у часи Київської держави й козацтва.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Автор </a:t>
            </a: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був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очевидцем</a:t>
            </a: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подій або міг дізнатися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 них з </a:t>
            </a: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письмових джерел чи почути від когось. Розповідь у літописі,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як правило, </a:t>
            </a: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починалася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словами: "У </a:t>
            </a: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літо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…"</a:t>
            </a:r>
            <a:r>
              <a:rPr lang="en-US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uk-UA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</a:t>
            </a:r>
            <a:r>
              <a:rPr lang="uk-UA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саме від цих слів жанр і дістав свою назву.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699467-8C07-4C8A-96E3-91A1221CDD4C}"/>
              </a:ext>
            </a:extLst>
          </p:cNvPr>
          <p:cNvSpPr txBox="1"/>
          <p:nvPr/>
        </p:nvSpPr>
        <p:spPr>
          <a:xfrm>
            <a:off x="3351322" y="5655945"/>
            <a:ext cx="8571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Джерело: </a:t>
            </a:r>
            <a:r>
              <a:rPr lang="ru-RU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Авраменко О. </a:t>
            </a:r>
            <a:r>
              <a:rPr lang="uk-UA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Підручник Українська література 9 клас. — Київ</a:t>
            </a:r>
            <a:r>
              <a:rPr lang="ru-RU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Грамота, 2017.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704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B16B42F-1954-4FA2-A186-255A8C51B9BA}"/>
              </a:ext>
            </a:extLst>
          </p:cNvPr>
          <p:cNvSpPr/>
          <p:nvPr/>
        </p:nvSpPr>
        <p:spPr>
          <a:xfrm>
            <a:off x="0" y="685258"/>
            <a:ext cx="12191999" cy="11985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856D5A-AE02-4AF7-92B3-7777FA06FAE8}"/>
              </a:ext>
            </a:extLst>
          </p:cNvPr>
          <p:cNvSpPr txBox="1"/>
          <p:nvPr/>
        </p:nvSpPr>
        <p:spPr>
          <a:xfrm>
            <a:off x="661385" y="902458"/>
            <a:ext cx="7852299" cy="764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4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«Повість минулих літ»</a:t>
            </a:r>
            <a:endParaRPr lang="ru-RU" sz="4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0F5C4-7B7D-4C74-A05D-5076696FFAD9}"/>
              </a:ext>
            </a:extLst>
          </p:cNvPr>
          <p:cNvSpPr txBox="1"/>
          <p:nvPr/>
        </p:nvSpPr>
        <p:spPr>
          <a:xfrm>
            <a:off x="1371599" y="2639993"/>
            <a:ext cx="1040906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uk-UA" sz="2800" dirty="0">
                <a:latin typeface="Arial" panose="020B0604020202020204" pitchFamily="34" charset="0"/>
                <a:cs typeface="Arial" panose="020B0604020202020204" pitchFamily="34" charset="0"/>
              </a:rPr>
              <a:t>На які джерела інформації покладається літописець? Чи є вони достовірними?</a:t>
            </a:r>
          </a:p>
          <a:p>
            <a:pPr>
              <a:spcAft>
                <a:spcPts val="2400"/>
              </a:spcAft>
            </a:pPr>
            <a:r>
              <a:rPr lang="uk-UA" sz="2800" dirty="0">
                <a:latin typeface="Arial" panose="020B0604020202020204" pitchFamily="34" charset="0"/>
                <a:cs typeface="Arial" panose="020B0604020202020204" pitchFamily="34" charset="0"/>
              </a:rPr>
              <a:t>Із якими сучасними видами писемних творів, крім літературних, за цим визначенням є близькими літописи?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281C06B4-D804-4AA1-88D4-6F5D54D87ADA}"/>
              </a:ext>
            </a:extLst>
          </p:cNvPr>
          <p:cNvSpPr/>
          <p:nvPr/>
        </p:nvSpPr>
        <p:spPr>
          <a:xfrm>
            <a:off x="816746" y="2686050"/>
            <a:ext cx="417250" cy="417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EC2AF8E-8B90-4319-9AD6-28264CA1DB9F}"/>
              </a:ext>
            </a:extLst>
          </p:cNvPr>
          <p:cNvSpPr/>
          <p:nvPr/>
        </p:nvSpPr>
        <p:spPr>
          <a:xfrm>
            <a:off x="816746" y="3848100"/>
            <a:ext cx="417250" cy="417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151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349D57E-5678-473B-A189-713ADA6D1F6B}"/>
              </a:ext>
            </a:extLst>
          </p:cNvPr>
          <p:cNvSpPr/>
          <p:nvPr/>
        </p:nvSpPr>
        <p:spPr>
          <a:xfrm>
            <a:off x="0" y="792480"/>
            <a:ext cx="12192000" cy="4785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504000" rIns="504000" rtlCol="0" anchor="t"/>
          <a:lstStyle/>
          <a:p>
            <a:r>
              <a:rPr lang="uk-UA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Поняття «журналістика» походить від французького слова «</a:t>
            </a:r>
            <a:r>
              <a:rPr lang="uk-UA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</a:t>
            </a:r>
            <a:r>
              <a:rPr lang="uk-UA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що означає «щоденник», «журнал». Тобто в основі професії журналіста лежить опис важливих подій, новин день за днем.</a:t>
            </a:r>
          </a:p>
          <a:p>
            <a:endParaRPr lang="uk-UA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1800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uk-UA" sz="1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Філіппов Є. Професія журналіст, 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</a:t>
            </a:r>
            <a:r>
              <a:rPr lang="ru-RU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://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www</a:t>
            </a:r>
            <a:r>
              <a:rPr lang="ru-RU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schooler</a:t>
            </a:r>
            <a:r>
              <a:rPr lang="ru-RU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org</a:t>
            </a:r>
            <a:r>
              <a:rPr lang="ru-RU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.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ua</a:t>
            </a:r>
            <a:r>
              <a:rPr lang="ru-RU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profesiya</a:t>
            </a:r>
            <a:r>
              <a:rPr lang="ru-RU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-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zhurnalist</a:t>
            </a:r>
            <a:endParaRPr lang="uk-UA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57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510EE7-6EA1-4DD0-A430-C317BB1A3639}"/>
              </a:ext>
            </a:extLst>
          </p:cNvPr>
          <p:cNvSpPr/>
          <p:nvPr/>
        </p:nvSpPr>
        <p:spPr>
          <a:xfrm>
            <a:off x="0" y="1137919"/>
            <a:ext cx="12192000" cy="43078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1F8D66-3593-45B7-95AD-FD2A4A382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1011534" y="5125427"/>
            <a:ext cx="855346" cy="7237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7ABE4D-FD7B-480A-8D1F-849551D7AB18}"/>
              </a:ext>
            </a:extLst>
          </p:cNvPr>
          <p:cNvSpPr txBox="1"/>
          <p:nvPr/>
        </p:nvSpPr>
        <p:spPr>
          <a:xfrm>
            <a:off x="382270" y="112821"/>
            <a:ext cx="116916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Відомий журналіст, поет, есеїст, редактор журналу «Понад бар’єрами»,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«Радіо Свобода» Ігор Померанцев: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245F84-B925-4951-9D43-E4C37E012CC4}"/>
              </a:ext>
            </a:extLst>
          </p:cNvPr>
          <p:cNvSpPr txBox="1"/>
          <p:nvPr/>
        </p:nvSpPr>
        <p:spPr>
          <a:xfrm>
            <a:off x="382270" y="1507861"/>
            <a:ext cx="11484610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Я ризикнув би вважати "Журналістами року" літописців. Ви, певне, пам’ятаєте, що хроніки в літописах починаються словами "в літо…", що у перекладі сучасною мовою звучало б "такого-то року…". Слово ж "хроніст", тобто літописець, недарма сусідує у словниках зі словом «хронікер», а в англійській мові літописця і хронікера називають одним словом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chronicler.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Чесно кажучи, серед оцих власне хроністів мені найбільше імпонують ті, що порушують жанр.</a:t>
            </a:r>
          </a:p>
          <a:p>
            <a:pPr>
              <a:spcAft>
                <a:spcPts val="600"/>
              </a:spcAft>
            </a:pP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Впевнений, що чорноризця Печерського монастиря Нестора, одного з авторів "Повісті минулих літ", сучасний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редактор 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погнав би втришия за відсебеньки й недостовірну інформацію. А от на шпальті "Своя думка" чи "Коментарі" йому знайшли б місце. Родовід цього журналістського жанру ще давніший і авторитетніший. Елементи журналістики, як на мене, без особливих труднощів віднаходимо у книгах пророків. Мені йдеться про їхні безстрашні викриття, адресовані і царям, і простолюду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9B1C7E6-C52C-484A-8F2E-4C617B528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2270" y="742563"/>
            <a:ext cx="855346" cy="7237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FC59D5-BD86-4C7A-84D2-26338DCAA9EA}"/>
              </a:ext>
            </a:extLst>
          </p:cNvPr>
          <p:cNvSpPr txBox="1"/>
          <p:nvPr/>
        </p:nvSpPr>
        <p:spPr>
          <a:xfrm>
            <a:off x="382270" y="5693507"/>
            <a:ext cx="110569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Джерело: </a:t>
            </a:r>
            <a:r>
              <a:rPr lang="uk-UA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Журналістика: понад бар’єрами, </a:t>
            </a: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Ukrainians</a:t>
            </a:r>
            <a:r>
              <a:rPr lang="uk-UA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https</a:t>
            </a:r>
            <a:r>
              <a:rPr lang="ru-RU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://</a:t>
            </a:r>
            <a:r>
              <a:rPr lang="en-US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theukrainians</a:t>
            </a:r>
            <a:r>
              <a:rPr lang="ru-RU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.</a:t>
            </a:r>
            <a:r>
              <a:rPr lang="en-US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org</a:t>
            </a:r>
            <a:r>
              <a:rPr lang="ru-RU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/</a:t>
            </a:r>
            <a:r>
              <a:rPr lang="en-US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jschool</a:t>
            </a:r>
            <a:r>
              <a:rPr lang="ru-RU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-</a:t>
            </a:r>
            <a:r>
              <a:rPr lang="en-US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pomerantsev</a:t>
            </a:r>
            <a:r>
              <a:rPr lang="ru-RU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/</a:t>
            </a:r>
            <a:r>
              <a:rPr lang="uk-UA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700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2B114EA-DE67-47B2-8366-C63819F13225}"/>
              </a:ext>
            </a:extLst>
          </p:cNvPr>
          <p:cNvSpPr/>
          <p:nvPr/>
        </p:nvSpPr>
        <p:spPr>
          <a:xfrm>
            <a:off x="480152" y="-1"/>
            <a:ext cx="3178206" cy="9812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</a:t>
            </a: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DE9D2C-F767-4930-9021-D37F5CCEAE0C}"/>
              </a:ext>
            </a:extLst>
          </p:cNvPr>
          <p:cNvSpPr/>
          <p:nvPr/>
        </p:nvSpPr>
        <p:spPr>
          <a:xfrm>
            <a:off x="3883107" y="44349"/>
            <a:ext cx="74249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Спробуймо оцінити як журналістський текст фрагмент із «Повісті минулих літ</a:t>
            </a:r>
            <a:r>
              <a:rPr lang="ru-RU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r>
              <a:rPr lang="uk-UA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6129C8-D13E-4CE0-846A-8F275B4A5EB9}"/>
              </a:ext>
            </a:extLst>
          </p:cNvPr>
          <p:cNvSpPr txBox="1"/>
          <p:nvPr/>
        </p:nvSpPr>
        <p:spPr>
          <a:xfrm>
            <a:off x="772160" y="1341879"/>
            <a:ext cx="11094719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«У РІК 6472 [964]. Коли князь Святослав виріс і змужнів, став він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воїв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 збирати, багатьох і хоробрих, бо й сам був хоробрий і легкий.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Ходячи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яко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пардус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, багато воєн він чинив. Возів же за собою в не возив, ні котла [не брав], ні м’яса [не] варив, але,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потонку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 нарізавши конину, або звірину, або воловину [і] на вуглях спікши, [ці він їв. Навіть шатра він [не] мав, а пітник слав і сідло [клав] у головах. Такими ж і всі інші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вої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 його були. І посилав він до [інших земель [послів], кажучи: "Хочу на вас іти".</a:t>
            </a:r>
          </a:p>
          <a:p>
            <a:pPr>
              <a:spcAft>
                <a:spcPts val="600"/>
              </a:spcAft>
            </a:pP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І пішов він на Оку-ріку і на Волгу, і знайшов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вятичів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, і сказав їм: "Кому ви данину даєте?" Вони ж одказали: "Хозарам. По шелягу од рала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даєм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". У РІК 6473 [965]. Рушив Святослав на Хозар. Почувши ж [про це], хозари вийшли насупроти з князем своїм, каганом [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Іосифом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?] зступилися [війська] битися, і сталася битва межи ними, [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одолів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 Святослав хозар і город їхній [столицю Ітіль], і [город Білу Вежу взяв. І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ясів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 переміг він, і </a:t>
            </a:r>
            <a:r>
              <a:rPr lang="uk-UA" sz="2200" dirty="0" err="1">
                <a:latin typeface="Arial" panose="020B0604020202020204" pitchFamily="34" charset="0"/>
                <a:cs typeface="Arial" panose="020B0604020202020204" pitchFamily="34" charset="0"/>
              </a:rPr>
              <a:t>касогів</a:t>
            </a:r>
            <a:r>
              <a:rPr lang="uk-UA" sz="2200" dirty="0">
                <a:latin typeface="Arial" panose="020B0604020202020204" pitchFamily="34" charset="0"/>
                <a:cs typeface="Arial" panose="020B0604020202020204" pitchFamily="34" charset="0"/>
              </a:rPr>
              <a:t>, і прийшов до Києва».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B99BC81-D66F-4F53-A08A-3764BBF92CC5}"/>
              </a:ext>
            </a:extLst>
          </p:cNvPr>
          <p:cNvCxnSpPr>
            <a:cxnSpLocks/>
          </p:cNvCxnSpPr>
          <p:nvPr/>
        </p:nvCxnSpPr>
        <p:spPr>
          <a:xfrm flipH="1">
            <a:off x="480152" y="1249680"/>
            <a:ext cx="30480" cy="4754880"/>
          </a:xfrm>
          <a:prstGeom prst="line">
            <a:avLst/>
          </a:prstGeom>
          <a:ln w="381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83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89542E2-E4CC-4DA9-836F-AB025252D647}"/>
              </a:ext>
            </a:extLst>
          </p:cNvPr>
          <p:cNvSpPr/>
          <p:nvPr/>
        </p:nvSpPr>
        <p:spPr>
          <a:xfrm>
            <a:off x="480152" y="-1"/>
            <a:ext cx="3178206" cy="9812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</a:t>
            </a:r>
            <a:r>
              <a:rPr lang="ru-RU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2E8799-084D-461D-B4EB-D6F850F39FCE}"/>
              </a:ext>
            </a:extLst>
          </p:cNvPr>
          <p:cNvSpPr txBox="1"/>
          <p:nvPr/>
        </p:nvSpPr>
        <p:spPr>
          <a:xfrm>
            <a:off x="728890" y="1332957"/>
            <a:ext cx="10952478" cy="5076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«У РІК 6390 [882]. Вирушив Олег [у похід], узявши багато своїх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воїв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— варягів, чудь, словен, мерю, весь, кривичів. І прийшов він до Смоленська з кривичами, і взяв город Смоленськ, і посадив у ньому мужа свого. Звідти рушив він униз [по Дніпру] і, прийшовши, узяв [город] Любеч і посадив мужа свого. 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І прибули [Олег та Ігор] до гір київських, і довідався Олег, що [тут] Аскольд і Дір удвох княжать. І сховав він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воїв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у човнах, а інших позаду зоставив, і сам прийшов [на берег Дніпра], несучи Ігоря малого. А підступивши під Угорське [і] сховавши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воїв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своїх, він послав [посла] до Аскольда й Діра сказати, що, мовляв: "Ми — купці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єсмо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, ідемо в Греки од Олега і од Ігоря-княжича. Прийдіть-но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оба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до рідні своєї, до нас". Аскольд же й Дір прийшли. І вискочили всі інші [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вої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] з човнів, і мовив Олег Аскольдові й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Дірові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: "Ви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оба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не є ні князі, ні роду княжого. А я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єсмь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роду княжого. — І [тут] винесли Ігоря. — А се — син Рюриків".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І вбили вони Аскольда й Діра, і віднесли на гору, і погребли [Аскольда] на горі, яка нині зветься Угорське і де ото нині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Ольмин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двір. На тій могилі поставив [боярин]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Ольма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церкву святого Миколи [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Мирлікійського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]. А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Дірова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 могила — за святою Ориною. І сів Олег, князюючи, в Києві, і мовив Олег: "Хай буде се мати городам руським".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І були в нього словени, і варяги, й інші, що прозвалися </a:t>
            </a:r>
            <a:r>
              <a:rPr lang="uk-UA" sz="1850" dirty="0" err="1">
                <a:latin typeface="Arial" panose="020B0604020202020204" pitchFamily="34" charset="0"/>
                <a:cs typeface="Arial" panose="020B0604020202020204" pitchFamily="34" charset="0"/>
              </a:rPr>
              <a:t>руссю</a:t>
            </a:r>
            <a:r>
              <a:rPr lang="uk-UA" sz="1850" dirty="0">
                <a:latin typeface="Arial" panose="020B0604020202020204" pitchFamily="34" charset="0"/>
                <a:cs typeface="Arial" panose="020B0604020202020204" pitchFamily="34" charset="0"/>
              </a:rPr>
              <a:t>. Сей же Олег почав городи ставити і встановив данину словенам, | і кривичам, і мерям. І встановив він варягам данину давати від Новгорода, — триста гривень на рік заради миру, — що до смерті Ярославової давали [новгородці] варягам».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88F7470-7EC7-4052-A747-85162E4F80DD}"/>
              </a:ext>
            </a:extLst>
          </p:cNvPr>
          <p:cNvSpPr/>
          <p:nvPr/>
        </p:nvSpPr>
        <p:spPr>
          <a:xfrm>
            <a:off x="3751027" y="44349"/>
            <a:ext cx="8420653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sz="2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Подумайте, які запитання у вас би з’явилися, якби ви мали написати свій журналістський матеріал із використанням цього фрагменту «Повісті минулих літ».</a:t>
            </a:r>
            <a:endParaRPr lang="uk-UA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750D50B-6EF4-4E63-949F-90E6FE9C55ED}"/>
              </a:ext>
            </a:extLst>
          </p:cNvPr>
          <p:cNvCxnSpPr>
            <a:cxnSpLocks/>
          </p:cNvCxnSpPr>
          <p:nvPr/>
        </p:nvCxnSpPr>
        <p:spPr>
          <a:xfrm>
            <a:off x="510632" y="1249680"/>
            <a:ext cx="0" cy="5242560"/>
          </a:xfrm>
          <a:prstGeom prst="line">
            <a:avLst/>
          </a:prstGeom>
          <a:ln w="381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144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Другая 2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0070C0"/>
      </a:hlink>
      <a:folHlink>
        <a:srgbClr val="2A2A2A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12922</TotalTime>
  <Words>1033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Candara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Maryna Dorosh</cp:lastModifiedBy>
  <cp:revision>694</cp:revision>
  <dcterms:created xsi:type="dcterms:W3CDTF">2016-06-13T14:30:27Z</dcterms:created>
  <dcterms:modified xsi:type="dcterms:W3CDTF">2021-02-10T10:47:21Z</dcterms:modified>
</cp:coreProperties>
</file>