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10693400" cy="7562850"/>
  <p:notesSz cx="9939338" cy="6807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55A739-8D61-49FA-9F70-6AA926C0B98C}" v="2" dt="2019-05-30T11:22:01.9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2281" autoAdjust="0"/>
  </p:normalViewPr>
  <p:slideViewPr>
    <p:cSldViewPr snapToGrid="0">
      <p:cViewPr varScale="1">
        <p:scale>
          <a:sx n="59" d="100"/>
          <a:sy n="59" d="100"/>
        </p:scale>
        <p:origin x="1435" y="77"/>
      </p:cViewPr>
      <p:guideLst>
        <p:guide orient="horz" pos="2382"/>
        <p:guide pos="3368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61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yubov Vasylchuk" userId="d15b807d-9b7e-4550-a391-9142e9688eb6" providerId="ADAL" clId="{B555A739-8D61-49FA-9F70-6AA926C0B98C}"/>
    <pc:docChg chg="custSel delSld modSld">
      <pc:chgData name="Lyubov Vasylchuk" userId="d15b807d-9b7e-4550-a391-9142e9688eb6" providerId="ADAL" clId="{B555A739-8D61-49FA-9F70-6AA926C0B98C}" dt="2019-05-30T11:29:48.223" v="1100" actId="20577"/>
      <pc:docMkLst>
        <pc:docMk/>
      </pc:docMkLst>
      <pc:sldChg chg="modNotesTx">
        <pc:chgData name="Lyubov Vasylchuk" userId="d15b807d-9b7e-4550-a391-9142e9688eb6" providerId="ADAL" clId="{B555A739-8D61-49FA-9F70-6AA926C0B98C}" dt="2019-05-30T11:23:14.912" v="933" actId="20577"/>
        <pc:sldMkLst>
          <pc:docMk/>
          <pc:sldMk cId="756753927" sldId="256"/>
        </pc:sldMkLst>
      </pc:sldChg>
      <pc:sldChg chg="modNotesTx">
        <pc:chgData name="Lyubov Vasylchuk" userId="d15b807d-9b7e-4550-a391-9142e9688eb6" providerId="ADAL" clId="{B555A739-8D61-49FA-9F70-6AA926C0B98C}" dt="2019-05-30T11:29:02.465" v="1028" actId="20577"/>
        <pc:sldMkLst>
          <pc:docMk/>
          <pc:sldMk cId="1234386984" sldId="289"/>
        </pc:sldMkLst>
      </pc:sldChg>
      <pc:sldChg chg="modNotesTx">
        <pc:chgData name="Lyubov Vasylchuk" userId="d15b807d-9b7e-4550-a391-9142e9688eb6" providerId="ADAL" clId="{B555A739-8D61-49FA-9F70-6AA926C0B98C}" dt="2019-05-30T11:29:48.223" v="1100" actId="20577"/>
        <pc:sldMkLst>
          <pc:docMk/>
          <pc:sldMk cId="3930902523" sldId="304"/>
        </pc:sldMkLst>
      </pc:sldChg>
      <pc:sldChg chg="del">
        <pc:chgData name="Lyubov Vasylchuk" userId="d15b807d-9b7e-4550-a391-9142e9688eb6" providerId="ADAL" clId="{B555A739-8D61-49FA-9F70-6AA926C0B98C}" dt="2019-05-30T11:23:25.193" v="934" actId="2696"/>
        <pc:sldMkLst>
          <pc:docMk/>
          <pc:sldMk cId="94329902" sldId="31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6888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9275" y="0"/>
            <a:ext cx="430847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49156-C6CC-4242-A4AD-60FB4DABADC8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46450" y="850900"/>
            <a:ext cx="324643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65888"/>
            <a:ext cx="4306888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9275" y="6465888"/>
            <a:ext cx="430847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9CA20-C4EC-464C-874B-A9646706A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951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texty.org.ua/d/socio/?fbclid=IwAR3eIvdJ_5EqW-MMxs7DklZv06udfZjcU8Y_qHtiJEym9BPyuEJAryNPI-Y#firms" TargetMode="External"/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imi.org.ua/news/shcho-pyshut-pro-polityku-ukrains-ki-sayty-rada-prezydent-i-dzhynsa-doslidzhennia-imi/" TargetMode="External"/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b="1" noProof="0" dirty="0"/>
              <a:t>Текст для тренера: </a:t>
            </a:r>
            <a:endParaRPr lang="uk-UA" noProof="0" dirty="0"/>
          </a:p>
          <a:p>
            <a:endParaRPr lang="uk-UA" sz="1200" noProof="0" dirty="0"/>
          </a:p>
          <a:p>
            <a:r>
              <a:rPr lang="uk-UA" sz="1200" noProof="0" dirty="0"/>
              <a:t>На тренінгу з </a:t>
            </a:r>
            <a:r>
              <a:rPr lang="uk-UA" sz="1200" noProof="0" dirty="0" err="1"/>
              <a:t>медіаграмотності</a:t>
            </a:r>
            <a:r>
              <a:rPr lang="uk-UA" sz="1200" noProof="0" dirty="0"/>
              <a:t> ми з вами вже говорили про роботу медіа, розглядали теми маніпуляцій в медіа, фейків та вчились перевіряти інформацію. Хочемо ще з вами коротко поговорити про таку тему як «Маніпуляції під час виборів». Нещодавно в нас були президентські вибори, тепер очікуємо парламентських, тому сподіваємось що ця інформація буде також корисною для вас і ви зможете отримати знання і навики, які допоможуть вам протистояти можливим маніпуляціям.</a:t>
            </a:r>
          </a:p>
          <a:p>
            <a:endParaRPr lang="uk-UA" sz="1200" noProof="0" dirty="0"/>
          </a:p>
          <a:p>
            <a:r>
              <a:rPr lang="uk-UA" sz="1200" b="1" noProof="0" dirty="0"/>
              <a:t>ВАЖЛИВО СКАЗАТИ! </a:t>
            </a:r>
            <a:r>
              <a:rPr lang="uk-UA" sz="1200" noProof="0" dirty="0"/>
              <a:t>Прошу всіх зауважити, сьогодні не буде прізвищ та назв реальних політичних партій. </a:t>
            </a:r>
            <a:r>
              <a:rPr lang="uk-UA" sz="1200" noProof="0" dirty="0" smtClean="0"/>
              <a:t>Усі</a:t>
            </a:r>
            <a:r>
              <a:rPr lang="uk-UA" sz="1200" baseline="0" noProof="0" dirty="0" smtClean="0"/>
              <a:t> збіги</a:t>
            </a:r>
            <a:r>
              <a:rPr lang="uk-UA" sz="1200" noProof="0" dirty="0" smtClean="0"/>
              <a:t> </a:t>
            </a:r>
            <a:r>
              <a:rPr lang="uk-UA" sz="1200" noProof="0" dirty="0"/>
              <a:t>випадкові. Наша мета - поділитися інструментами та дати </a:t>
            </a:r>
            <a:r>
              <a:rPr lang="uk-UA" sz="1200" noProof="0" dirty="0" smtClean="0"/>
              <a:t>навички </a:t>
            </a:r>
            <a:r>
              <a:rPr lang="uk-UA" sz="1200" noProof="0" dirty="0"/>
              <a:t>критичного мислення. </a:t>
            </a:r>
          </a:p>
          <a:p>
            <a:r>
              <a:rPr lang="uk-UA" sz="1200" noProof="0" dirty="0"/>
              <a:t>Також, просимо вас та учасників не давати політичних </a:t>
            </a:r>
            <a:r>
              <a:rPr lang="uk-UA" sz="1200" noProof="0" dirty="0" smtClean="0"/>
              <a:t>прикладів </a:t>
            </a:r>
            <a:r>
              <a:rPr lang="uk-UA" sz="1200" noProof="0" dirty="0"/>
              <a:t>і не починати розбирати реальні кейси. Наша з вами задача </a:t>
            </a:r>
            <a:r>
              <a:rPr lang="uk-UA" sz="1200" noProof="0" dirty="0" smtClean="0"/>
              <a:t>–проговорити, </a:t>
            </a:r>
            <a:r>
              <a:rPr lang="uk-UA" sz="1200" noProof="0" dirty="0"/>
              <a:t>які бувають маніпуляції, а кожен </a:t>
            </a:r>
            <a:r>
              <a:rPr lang="uk-UA" sz="1200" noProof="0" dirty="0" smtClean="0"/>
              <a:t>уже </a:t>
            </a:r>
            <a:r>
              <a:rPr lang="uk-UA" sz="1200" noProof="0" dirty="0"/>
              <a:t>для себе зробить </a:t>
            </a:r>
            <a:r>
              <a:rPr lang="uk-UA" sz="1200" noProof="0" dirty="0" smtClean="0"/>
              <a:t>висновки</a:t>
            </a:r>
            <a:r>
              <a:rPr lang="uk-UA" sz="1200" noProof="0" dirty="0"/>
              <a:t>. Ми тут нікого не переконуємо і не намагаємось змінити політичних поглядів чи вподобань учасників.</a:t>
            </a:r>
          </a:p>
          <a:p>
            <a:endParaRPr lang="uk-UA" sz="1200" noProof="0" dirty="0"/>
          </a:p>
          <a:p>
            <a:r>
              <a:rPr lang="uk-UA" sz="1200" noProof="0" dirty="0"/>
              <a:t>Отже дотримуємось принципу політичної нейтральності </a:t>
            </a:r>
            <a:r>
              <a:rPr lang="uk-UA" sz="1200" noProof="0" dirty="0" smtClean="0"/>
              <a:t>й </a:t>
            </a:r>
            <a:r>
              <a:rPr lang="uk-UA" sz="1200" noProof="0" dirty="0"/>
              <a:t>толерантності!</a:t>
            </a:r>
            <a:endParaRPr lang="uk-UA" noProof="0" dirty="0"/>
          </a:p>
          <a:p>
            <a:endParaRPr lang="uk-UA" noProof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684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Текст координатора: </a:t>
            </a:r>
          </a:p>
          <a:p>
            <a:r>
              <a:rPr lang="uk-UA" noProof="0" dirty="0">
                <a:latin typeface="Roboto"/>
                <a:ea typeface="Roboto"/>
                <a:cs typeface="Roboto"/>
                <a:sym typeface="Roboto"/>
              </a:rPr>
              <a:t>На сайті можна ознайомитись з </a:t>
            </a:r>
            <a:r>
              <a:rPr lang="uk-UA" noProof="0" dirty="0" err="1">
                <a:latin typeface="Roboto"/>
                <a:ea typeface="Roboto"/>
                <a:cs typeface="Roboto"/>
                <a:sym typeface="Roboto"/>
              </a:rPr>
              <a:t>профайлами</a:t>
            </a:r>
            <a:r>
              <a:rPr lang="uk-UA" noProof="0" dirty="0">
                <a:latin typeface="Roboto"/>
                <a:ea typeface="Roboto"/>
                <a:cs typeface="Roboto"/>
                <a:sym typeface="Roboto"/>
              </a:rPr>
              <a:t> та програмами кандидатів, а також дізнатись про норми виборчого законодавства під час виборів. </a:t>
            </a:r>
            <a:endParaRPr lang="uk-UA" noProof="0" dirty="0"/>
          </a:p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4143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Текст координатора: </a:t>
            </a:r>
          </a:p>
          <a:p>
            <a:r>
              <a:rPr lang="ru-RU" dirty="0">
                <a:latin typeface="Roboto"/>
                <a:ea typeface="Roboto"/>
                <a:cs typeface="Roboto"/>
                <a:sym typeface="Roboto"/>
              </a:rPr>
              <a:t>На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сайті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можна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перевірити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кандидата у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президенти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політичну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кар’єру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фігурування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у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антикорупційних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скандалах,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звички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до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прогулювання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та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кнопкодавства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0817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dk1"/>
              </a:buClr>
              <a:buSzPts val="1100"/>
            </a:pPr>
            <a:r>
              <a:rPr lang="ru-RU" b="1" dirty="0"/>
              <a:t>Текст координатора: </a:t>
            </a:r>
          </a:p>
          <a:p>
            <a:pPr>
              <a:buSzPts val="1100"/>
            </a:pP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На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сайті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можна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перевірити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статки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партії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фінансові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надходження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 та </a:t>
            </a:r>
            <a:r>
              <a:rPr lang="ru-RU" dirty="0" err="1">
                <a:latin typeface="Roboto"/>
                <a:ea typeface="Roboto"/>
                <a:cs typeface="Roboto"/>
                <a:sym typeface="Roboto"/>
              </a:rPr>
              <a:t>витрати</a:t>
            </a:r>
            <a:r>
              <a:rPr lang="ru-RU" dirty="0"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2150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  </a:t>
            </a:r>
          </a:p>
          <a:p>
            <a:r>
              <a:rPr lang="uk-UA" noProof="0" dirty="0">
                <a:latin typeface="Arial"/>
                <a:ea typeface="Arial"/>
                <a:cs typeface="Arial"/>
                <a:sym typeface="Arial"/>
              </a:rPr>
              <a:t>На сайті можна </a:t>
            </a:r>
            <a:r>
              <a:rPr lang="uk-UA" noProof="0" dirty="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перевірити депутата на корупційний проступок або шкідливу для країни законодавчу діяльність.</a:t>
            </a:r>
            <a:endParaRPr lang="uk-UA" noProof="0" dirty="0">
              <a:latin typeface="Arial"/>
              <a:ea typeface="Arial"/>
              <a:cs typeface="Arial"/>
              <a:sym typeface="Arial"/>
            </a:endParaRPr>
          </a:p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010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 </a:t>
            </a:r>
          </a:p>
          <a:p>
            <a:pPr>
              <a:buClr>
                <a:srgbClr val="000000"/>
              </a:buClr>
            </a:pPr>
            <a:r>
              <a:rPr lang="uk-UA" noProof="0" dirty="0">
                <a:latin typeface="Roboto"/>
                <a:ea typeface="Roboto"/>
                <a:cs typeface="Roboto"/>
                <a:sym typeface="Roboto"/>
              </a:rPr>
              <a:t>На сайті можна знайти та перевірити декларації чиновників, щоб викрити брехню про статки та майно. </a:t>
            </a:r>
            <a:endParaRPr lang="uk-UA" noProof="0" dirty="0"/>
          </a:p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6515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</a:t>
            </a:r>
          </a:p>
          <a:p>
            <a:r>
              <a:rPr lang="uk-UA" noProof="0" dirty="0"/>
              <a:t>Інформаційний простір сучасної людини переповнений: 24/7 ми в оточенні новин, стрічок соціальних мереж, телебачення, банерів, реклами. Для того, щоб не загубитися, ми маємо навчитися відрізняти факти від суджень. Трохи далі ми розглянемо як і де шукати факти. </a:t>
            </a:r>
          </a:p>
          <a:p>
            <a:endParaRPr lang="uk-UA" noProof="0" dirty="0"/>
          </a:p>
          <a:p>
            <a:r>
              <a:rPr lang="uk-UA" b="1" noProof="0" dirty="0"/>
              <a:t>Інструкція координатора: </a:t>
            </a:r>
          </a:p>
          <a:p>
            <a:r>
              <a:rPr lang="uk-UA" noProof="0" dirty="0" err="1"/>
              <a:t>Поставте</a:t>
            </a:r>
            <a:r>
              <a:rPr lang="uk-UA" noProof="0" dirty="0"/>
              <a:t> запитання до аудиторії: “Як ви думаєте, що таке факти, а що таке судження?”. </a:t>
            </a:r>
          </a:p>
          <a:p>
            <a:endParaRPr lang="uk-UA" noProof="0" dirty="0"/>
          </a:p>
          <a:p>
            <a:r>
              <a:rPr lang="uk-UA" b="1" noProof="0" dirty="0">
                <a:solidFill>
                  <a:schemeClr val="dk1"/>
                </a:solidFill>
              </a:rPr>
              <a:t>1. </a:t>
            </a:r>
            <a:r>
              <a:rPr lang="uk-UA" b="1" noProof="0" dirty="0"/>
              <a:t>У</a:t>
            </a:r>
            <a:r>
              <a:rPr lang="uk-UA" b="1" noProof="0" dirty="0">
                <a:solidFill>
                  <a:schemeClr val="dk1"/>
                </a:solidFill>
              </a:rPr>
              <a:t>часники назвуть такі</a:t>
            </a:r>
            <a:r>
              <a:rPr lang="uk-UA" b="1" noProof="0" dirty="0"/>
              <a:t> типові ознаками факту:  </a:t>
            </a:r>
          </a:p>
          <a:p>
            <a:r>
              <a:rPr lang="uk-UA" noProof="0" dirty="0">
                <a:solidFill>
                  <a:schemeClr val="dk1"/>
                </a:solidFill>
              </a:rPr>
              <a:t>Це те, що відбулося в реальності, зафіксоване;</a:t>
            </a:r>
            <a:endParaRPr lang="uk-UA" noProof="0" dirty="0"/>
          </a:p>
          <a:p>
            <a:r>
              <a:rPr lang="uk-UA" noProof="0" dirty="0">
                <a:solidFill>
                  <a:schemeClr val="dk1"/>
                </a:solidFill>
              </a:rPr>
              <a:t>Його можна довести;</a:t>
            </a:r>
            <a:endParaRPr lang="uk-UA" noProof="0" dirty="0"/>
          </a:p>
          <a:p>
            <a:r>
              <a:rPr lang="uk-UA" noProof="0" dirty="0">
                <a:solidFill>
                  <a:schemeClr val="dk1"/>
                </a:solidFill>
              </a:rPr>
              <a:t>Це те, що може бути підтверджене іншими фактами;</a:t>
            </a:r>
            <a:endParaRPr lang="uk-UA" noProof="0" dirty="0"/>
          </a:p>
          <a:p>
            <a:r>
              <a:rPr lang="uk-UA" noProof="0" dirty="0"/>
              <a:t>Й</a:t>
            </a:r>
            <a:r>
              <a:rPr lang="uk-UA" noProof="0" dirty="0">
                <a:solidFill>
                  <a:schemeClr val="dk1"/>
                </a:solidFill>
              </a:rPr>
              <a:t>ого можна перевірити;</a:t>
            </a:r>
            <a:endParaRPr lang="uk-UA" noProof="0" dirty="0"/>
          </a:p>
          <a:p>
            <a:r>
              <a:rPr lang="uk-UA" noProof="0" dirty="0">
                <a:solidFill>
                  <a:schemeClr val="dk1"/>
                </a:solidFill>
              </a:rPr>
              <a:t>Це те, що не змінюється за сутністю з часом.</a:t>
            </a:r>
            <a:endParaRPr lang="uk-UA" noProof="0" dirty="0"/>
          </a:p>
          <a:p>
            <a:endParaRPr lang="uk-UA" b="1" noProof="0" dirty="0">
              <a:solidFill>
                <a:schemeClr val="dk1"/>
              </a:solidFill>
            </a:endParaRPr>
          </a:p>
          <a:p>
            <a:r>
              <a:rPr lang="uk-UA" b="1" noProof="0" dirty="0">
                <a:solidFill>
                  <a:schemeClr val="dk1"/>
                </a:solidFill>
              </a:rPr>
              <a:t>2. А ознаками суджень: </a:t>
            </a:r>
            <a:endParaRPr lang="uk-UA" b="1" noProof="0" dirty="0"/>
          </a:p>
          <a:p>
            <a:r>
              <a:rPr lang="uk-UA" noProof="0" dirty="0">
                <a:solidFill>
                  <a:schemeClr val="dk1"/>
                </a:solidFill>
              </a:rPr>
              <a:t>Емоційна забарвленість;</a:t>
            </a:r>
          </a:p>
          <a:p>
            <a:r>
              <a:rPr lang="uk-UA" noProof="0" dirty="0">
                <a:solidFill>
                  <a:schemeClr val="dk1"/>
                </a:solidFill>
              </a:rPr>
              <a:t>Оцінка ситуації;</a:t>
            </a:r>
            <a:endParaRPr lang="uk-UA" noProof="0" dirty="0"/>
          </a:p>
          <a:p>
            <a:r>
              <a:rPr lang="uk-UA" noProof="0" dirty="0">
                <a:solidFill>
                  <a:schemeClr val="dk1"/>
                </a:solidFill>
              </a:rPr>
              <a:t>Опис події із висновком впливу на інші події.</a:t>
            </a:r>
          </a:p>
          <a:p>
            <a:endParaRPr lang="uk-UA" noProof="0" dirty="0">
              <a:solidFill>
                <a:schemeClr val="dk1"/>
              </a:solidFill>
            </a:endParaRPr>
          </a:p>
          <a:p>
            <a:r>
              <a:rPr lang="uk-UA" b="1" noProof="0" dirty="0">
                <a:solidFill>
                  <a:schemeClr val="dk1"/>
                </a:solidFill>
              </a:rPr>
              <a:t>Підсумуйте:  </a:t>
            </a:r>
            <a:r>
              <a:rPr lang="uk-UA" noProof="0" dirty="0">
                <a:solidFill>
                  <a:schemeClr val="dk1"/>
                </a:solidFill>
              </a:rPr>
              <a:t>Базовою ознакою факту є те, що він зафіксований в реальності, а від так – може бути перевіреним. На цьому базується факт-</a:t>
            </a:r>
            <a:r>
              <a:rPr lang="uk-UA" noProof="0" dirty="0" err="1">
                <a:solidFill>
                  <a:schemeClr val="dk1"/>
                </a:solidFill>
              </a:rPr>
              <a:t>чекінг</a:t>
            </a:r>
            <a:r>
              <a:rPr lang="uk-UA" noProof="0" dirty="0">
                <a:solidFill>
                  <a:schemeClr val="dk1"/>
                </a:solidFill>
              </a:rPr>
              <a:t>. При цьому, оці</a:t>
            </a:r>
            <a:r>
              <a:rPr lang="uk-UA" noProof="0" dirty="0"/>
              <a:t>ночні </a:t>
            </a:r>
            <a:r>
              <a:rPr lang="uk-UA" noProof="0" dirty="0">
                <a:solidFill>
                  <a:schemeClr val="dk1"/>
                </a:solidFill>
              </a:rPr>
              <a:t>судження та припущення не можуть бути перевірені, і через це часто стають основою для маніпуляцій. </a:t>
            </a:r>
            <a:endParaRPr lang="uk-UA" noProof="0" dirty="0"/>
          </a:p>
          <a:p>
            <a:endParaRPr lang="uk-UA" noProof="0" dirty="0"/>
          </a:p>
          <a:p>
            <a:r>
              <a:rPr lang="uk-UA" noProof="0" dirty="0"/>
              <a:t>Зараз поширена “журналістика суджень”, де в матеріалах зустрічається більше коментарів, оцінок і припущень, ніж фактів. </a:t>
            </a:r>
          </a:p>
          <a:p>
            <a:r>
              <a:rPr lang="uk-UA" noProof="0" dirty="0"/>
              <a:t>Причиною цьому є інтереси власника медіа, розрахунок на «свою» аудиторію, бажання високих рейтингів тощо.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9666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 </a:t>
            </a:r>
          </a:p>
          <a:p>
            <a:r>
              <a:rPr lang="uk-UA" noProof="0" dirty="0"/>
              <a:t>Давайте потренуємося розрізняти факти від суджень, які можуть зустрітися в медіа. </a:t>
            </a:r>
          </a:p>
          <a:p>
            <a:r>
              <a:rPr lang="uk-UA" noProof="0" dirty="0"/>
              <a:t>Це факт або судження? </a:t>
            </a:r>
          </a:p>
          <a:p>
            <a:r>
              <a:rPr lang="uk-UA" noProof="0" dirty="0"/>
              <a:t>Чому?  </a:t>
            </a:r>
          </a:p>
          <a:p>
            <a:endParaRPr lang="uk-UA" noProof="0" dirty="0"/>
          </a:p>
          <a:p>
            <a:r>
              <a:rPr lang="uk-UA" noProof="0" dirty="0"/>
              <a:t>Вірна відповідь: ФАКТ </a:t>
            </a:r>
          </a:p>
          <a:p>
            <a:endParaRPr lang="uk-U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884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dk1"/>
              </a:buClr>
            </a:pPr>
            <a:r>
              <a:rPr lang="uk-UA" b="1" noProof="0" dirty="0"/>
              <a:t>Текст координатора: </a:t>
            </a:r>
          </a:p>
          <a:p>
            <a:pPr>
              <a:buClr>
                <a:schemeClr val="dk1"/>
              </a:buClr>
            </a:pPr>
            <a:r>
              <a:rPr lang="uk-UA" noProof="0" dirty="0"/>
              <a:t>Це факт або судження? </a:t>
            </a:r>
          </a:p>
          <a:p>
            <a:r>
              <a:rPr lang="uk-UA" noProof="0" dirty="0"/>
              <a:t>Чому?  </a:t>
            </a:r>
          </a:p>
          <a:p>
            <a:endParaRPr lang="uk-UA" noProof="0" dirty="0"/>
          </a:p>
          <a:p>
            <a:pPr>
              <a:buClr>
                <a:schemeClr val="dk1"/>
              </a:buClr>
            </a:pPr>
            <a:r>
              <a:rPr lang="uk-UA" noProof="0" dirty="0"/>
              <a:t>Вірна відповідь: СУДЖЕННЯ </a:t>
            </a:r>
          </a:p>
          <a:p>
            <a:endParaRPr lang="uk-U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74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dk1"/>
              </a:buClr>
              <a:buSzPts val="1100"/>
            </a:pPr>
            <a:r>
              <a:rPr lang="uk-UA" b="1" noProof="0" dirty="0"/>
              <a:t>Текст координатора: </a:t>
            </a:r>
          </a:p>
          <a:p>
            <a:pPr>
              <a:buClr>
                <a:schemeClr val="dk1"/>
              </a:buClr>
              <a:buSzPts val="1100"/>
            </a:pPr>
            <a:r>
              <a:rPr lang="uk-UA" noProof="0" dirty="0"/>
              <a:t>Це факт або судження? </a:t>
            </a:r>
          </a:p>
          <a:p>
            <a:pPr>
              <a:buClr>
                <a:schemeClr val="dk1"/>
              </a:buClr>
              <a:buSzPts val="1100"/>
            </a:pPr>
            <a:r>
              <a:rPr lang="uk-UA" noProof="0" dirty="0"/>
              <a:t>Чому?  </a:t>
            </a:r>
          </a:p>
          <a:p>
            <a:pPr>
              <a:buClr>
                <a:schemeClr val="dk1"/>
              </a:buClr>
              <a:buSzPts val="1100"/>
            </a:pPr>
            <a:endParaRPr lang="uk-UA" noProof="0" dirty="0"/>
          </a:p>
          <a:p>
            <a:pPr>
              <a:buClr>
                <a:schemeClr val="dk1"/>
              </a:buClr>
              <a:buSzPts val="1100"/>
            </a:pPr>
            <a:r>
              <a:rPr lang="uk-UA" noProof="0" dirty="0"/>
              <a:t>Вірна відповідь: СУДЖЕННЯ </a:t>
            </a:r>
          </a:p>
          <a:p>
            <a:endParaRPr lang="uk-U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1728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 </a:t>
            </a:r>
          </a:p>
          <a:p>
            <a:r>
              <a:rPr lang="uk-UA" noProof="0" dirty="0"/>
              <a:t>Давайте підведемо підсумки. Факт - це (зачитати), судження - це (зачитати). </a:t>
            </a:r>
          </a:p>
          <a:p>
            <a:r>
              <a:rPr lang="uk-UA" noProof="0" dirty="0"/>
              <a:t>Зараз ми продовжуємо пошуки фактів. </a:t>
            </a:r>
          </a:p>
          <a:p>
            <a:endParaRPr lang="uk-U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72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 </a:t>
            </a:r>
          </a:p>
          <a:p>
            <a:pPr>
              <a:buClr>
                <a:schemeClr val="dk1"/>
              </a:buClr>
            </a:pPr>
            <a:r>
              <a:rPr lang="uk-UA" noProof="0" dirty="0"/>
              <a:t>Почнемо із запитання до групи: Як ви обираєте телефон? </a:t>
            </a:r>
          </a:p>
          <a:p>
            <a:endParaRPr lang="uk-UA" b="1" noProof="0" dirty="0"/>
          </a:p>
          <a:p>
            <a:r>
              <a:rPr lang="uk-UA" b="1" noProof="0" dirty="0"/>
              <a:t>Інструкція координатору: </a:t>
            </a:r>
          </a:p>
          <a:p>
            <a:r>
              <a:rPr lang="uk-UA" noProof="0" dirty="0"/>
              <a:t>Ваше завдання провести дискусію з аудиторією, аби почути 6-8 відповідей на запитання та підвести підсумок дискусії. </a:t>
            </a:r>
          </a:p>
          <a:p>
            <a:endParaRPr lang="uk-UA" noProof="0" dirty="0"/>
          </a:p>
          <a:p>
            <a:r>
              <a:rPr lang="uk-UA" noProof="0" dirty="0"/>
              <a:t>2-3 хвилини</a:t>
            </a:r>
          </a:p>
          <a:p>
            <a:endParaRPr lang="uk-UA" noProof="0" dirty="0"/>
          </a:p>
          <a:p>
            <a:r>
              <a:rPr lang="uk-UA" noProof="0" dirty="0"/>
              <a:t>Варіанти, на які групу треба скеровувати (можна через  власні висловлювання, як би ви відповіли на запитання). Варіанти відповідей: </a:t>
            </a:r>
          </a:p>
          <a:p>
            <a:r>
              <a:rPr lang="uk-UA" noProof="0" dirty="0"/>
              <a:t>Тому що красивий </a:t>
            </a:r>
          </a:p>
          <a:p>
            <a:r>
              <a:rPr lang="uk-UA" noProof="0" dirty="0"/>
              <a:t>Тому що у мене вже такий був і я задоволений ним</a:t>
            </a:r>
          </a:p>
          <a:p>
            <a:r>
              <a:rPr lang="uk-UA" noProof="0" dirty="0"/>
              <a:t>Тому що мої друзі відгукуються про нього дуже добре </a:t>
            </a:r>
          </a:p>
          <a:p>
            <a:r>
              <a:rPr lang="uk-UA" noProof="0" dirty="0"/>
              <a:t>Тому що експерти дуже хвалять саме цю модель</a:t>
            </a:r>
          </a:p>
          <a:p>
            <a:r>
              <a:rPr lang="uk-UA" noProof="0" dirty="0"/>
              <a:t>Тому що він перший </a:t>
            </a:r>
            <a:r>
              <a:rPr lang="uk-UA" noProof="0" dirty="0" smtClean="0"/>
              <a:t>у </a:t>
            </a:r>
            <a:r>
              <a:rPr lang="uk-UA" noProof="0" dirty="0"/>
              <a:t>рейтингу продажу</a:t>
            </a:r>
          </a:p>
          <a:p>
            <a:r>
              <a:rPr lang="uk-UA" noProof="0" dirty="0"/>
              <a:t>Тому що з ним люди в рекламному ролику стають щасливішими, захищеними і успішними</a:t>
            </a:r>
          </a:p>
          <a:p>
            <a:endParaRPr lang="uk-UA" b="1" noProof="0" dirty="0">
              <a:solidFill>
                <a:srgbClr val="006666"/>
              </a:solidFill>
            </a:endParaRPr>
          </a:p>
          <a:p>
            <a:r>
              <a:rPr lang="uk-UA" b="1" noProof="0" dirty="0">
                <a:solidFill>
                  <a:srgbClr val="000000"/>
                </a:solidFill>
              </a:rPr>
              <a:t>Зробіть підсумок до дискусії: </a:t>
            </a:r>
            <a:endParaRPr lang="uk-UA" noProof="0" dirty="0">
              <a:solidFill>
                <a:srgbClr val="000000"/>
              </a:solidFill>
            </a:endParaRPr>
          </a:p>
          <a:p>
            <a:r>
              <a:rPr lang="uk-UA" noProof="0" dirty="0">
                <a:solidFill>
                  <a:srgbClr val="000000"/>
                </a:solidFill>
              </a:rPr>
              <a:t>Отже найчастіше, обираючи </a:t>
            </a:r>
            <a:r>
              <a:rPr lang="uk-UA" noProof="0" dirty="0" smtClean="0">
                <a:solidFill>
                  <a:srgbClr val="000000"/>
                </a:solidFill>
              </a:rPr>
              <a:t>товар, </a:t>
            </a:r>
            <a:r>
              <a:rPr lang="uk-UA" noProof="0" dirty="0">
                <a:solidFill>
                  <a:srgbClr val="000000"/>
                </a:solidFill>
              </a:rPr>
              <a:t>ми не лише звертаємо увагу на колір, інформацію з рекламних роликів чи банерів, але й самостійно аналізуємо його технічні характеристики, </a:t>
            </a:r>
            <a:r>
              <a:rPr lang="uk-UA" noProof="0" dirty="0" smtClean="0">
                <a:solidFill>
                  <a:srgbClr val="000000"/>
                </a:solidFill>
              </a:rPr>
              <a:t>наприклад, вивчаємо </a:t>
            </a:r>
            <a:r>
              <a:rPr lang="uk-UA" noProof="0" dirty="0">
                <a:solidFill>
                  <a:srgbClr val="000000"/>
                </a:solidFill>
              </a:rPr>
              <a:t>можливості батареї, порівнюємо з іншими моделями - отже шукаємо щось, що переконає нас зробити остаточний вибір. </a:t>
            </a:r>
          </a:p>
          <a:p>
            <a:endParaRPr lang="uk-UA" noProof="0" dirty="0">
              <a:solidFill>
                <a:srgbClr val="000000"/>
              </a:solidFill>
            </a:endParaRPr>
          </a:p>
          <a:p>
            <a:r>
              <a:rPr lang="uk-UA" noProof="0" dirty="0">
                <a:solidFill>
                  <a:srgbClr val="000000"/>
                </a:solidFill>
              </a:rPr>
              <a:t>Ми робимо вибір щодня  - різних товарів, послуг, і навіть людей у друзі або партнери.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8084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 </a:t>
            </a:r>
          </a:p>
          <a:p>
            <a:r>
              <a:rPr lang="uk-UA" noProof="0" dirty="0"/>
              <a:t>Чи знали ви, що у соціальні опитування, </a:t>
            </a:r>
            <a:r>
              <a:rPr lang="uk-UA" noProof="0" dirty="0" smtClean="0"/>
              <a:t>які </a:t>
            </a:r>
            <a:r>
              <a:rPr lang="uk-UA" noProof="0" dirty="0"/>
              <a:t>на перший погляд здаються достовірними, також можуть бути переповненими судженнями та </a:t>
            </a:r>
            <a:r>
              <a:rPr lang="uk-UA" noProof="0" dirty="0" err="1"/>
              <a:t>неточностями</a:t>
            </a:r>
            <a:r>
              <a:rPr lang="uk-UA" noProof="0" dirty="0"/>
              <a:t>. </a:t>
            </a:r>
          </a:p>
          <a:p>
            <a:endParaRPr lang="uk-UA" b="1" noProof="0" dirty="0"/>
          </a:p>
          <a:p>
            <a:r>
              <a:rPr lang="uk-UA" b="1" noProof="0" dirty="0"/>
              <a:t>Інструкція координатора: </a:t>
            </a:r>
          </a:p>
          <a:p>
            <a:r>
              <a:rPr lang="uk-UA" noProof="0" dirty="0"/>
              <a:t>Запитайте в учасників: “Що Ви бачите на цьому слайді?”</a:t>
            </a:r>
          </a:p>
          <a:p>
            <a:r>
              <a:rPr lang="uk-UA" noProof="0" dirty="0"/>
              <a:t>Відповідь, напевно, має бути - результати соціологічного опитування. Один кандидат перемагає над іншим. </a:t>
            </a:r>
          </a:p>
          <a:p>
            <a:endParaRPr lang="uk-UA" noProof="0" dirty="0"/>
          </a:p>
          <a:p>
            <a:r>
              <a:rPr lang="uk-UA" b="1" noProof="0" dirty="0"/>
              <a:t>Далі - робота в малих групах за аналогією роботи з попереднім блоком. </a:t>
            </a:r>
            <a:endParaRPr lang="uk-UA" noProof="0" dirty="0"/>
          </a:p>
          <a:p>
            <a:r>
              <a:rPr lang="uk-UA" b="1" noProof="0" dirty="0"/>
              <a:t>Завдання групам: </a:t>
            </a:r>
            <a:r>
              <a:rPr lang="uk-UA" noProof="0" dirty="0"/>
              <a:t>проаналізуйте інформацію на екрані та знайдіть 9 можливих маніпуляцій. </a:t>
            </a:r>
          </a:p>
          <a:p>
            <a:r>
              <a:rPr lang="uk-UA" noProof="0" dirty="0"/>
              <a:t>У</a:t>
            </a:r>
            <a:r>
              <a:rPr lang="uk-UA" noProof="0" dirty="0" smtClean="0"/>
              <a:t>кажіть </a:t>
            </a:r>
            <a:r>
              <a:rPr lang="uk-UA" noProof="0" dirty="0"/>
              <a:t>час для роботи 5 хвилин.</a:t>
            </a:r>
          </a:p>
          <a:p>
            <a:endParaRPr lang="uk-UA" noProof="0" dirty="0"/>
          </a:p>
          <a:p>
            <a:r>
              <a:rPr lang="uk-UA" noProof="0" dirty="0"/>
              <a:t>Зупиніть обговорення в групах та запитайте у кожної команди по </a:t>
            </a:r>
            <a:r>
              <a:rPr lang="uk-UA" noProof="0" dirty="0" smtClean="0"/>
              <a:t>черзі, </a:t>
            </a:r>
            <a:r>
              <a:rPr lang="uk-UA" noProof="0" dirty="0"/>
              <a:t>які саме частини інформації вони відмітили. </a:t>
            </a:r>
          </a:p>
          <a:p>
            <a:r>
              <a:rPr lang="uk-UA" noProof="0" dirty="0">
                <a:solidFill>
                  <a:srgbClr val="000000"/>
                </a:solidFill>
              </a:rPr>
              <a:t>Для залучення </a:t>
            </a:r>
            <a:r>
              <a:rPr lang="uk-UA" noProof="0" dirty="0" smtClean="0">
                <a:solidFill>
                  <a:srgbClr val="000000"/>
                </a:solidFill>
              </a:rPr>
              <a:t>всієї </a:t>
            </a:r>
            <a:r>
              <a:rPr lang="uk-UA" noProof="0" dirty="0">
                <a:solidFill>
                  <a:srgbClr val="000000"/>
                </a:solidFill>
              </a:rPr>
              <a:t>аудиторії, </a:t>
            </a:r>
            <a:r>
              <a:rPr lang="uk-UA" noProof="0" dirty="0" smtClean="0">
                <a:solidFill>
                  <a:srgbClr val="000000"/>
                </a:solidFill>
              </a:rPr>
              <a:t>установіть </a:t>
            </a:r>
            <a:r>
              <a:rPr lang="uk-UA" noProof="0" dirty="0">
                <a:solidFill>
                  <a:srgbClr val="000000"/>
                </a:solidFill>
              </a:rPr>
              <a:t>послідовність висловів по одній позиції від команди. Відповіді не мають повторюватися. </a:t>
            </a:r>
          </a:p>
          <a:p>
            <a:endParaRPr lang="uk-UA" noProof="0" dirty="0"/>
          </a:p>
          <a:p>
            <a:r>
              <a:rPr lang="uk-UA" noProof="0" dirty="0"/>
              <a:t>Вислухайте усі відгуки від команд. Подякуйте аудиторії, скажіть що вони молодці, визначили багато маніпуляцій і прокоментуйте усі маніпуляції, які було закладено у прикладі.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4702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для координатора: </a:t>
            </a:r>
            <a:endParaRPr lang="uk-UA" b="1" u="sng" noProof="0" dirty="0"/>
          </a:p>
          <a:p>
            <a:r>
              <a:rPr lang="uk-UA" noProof="0" dirty="0"/>
              <a:t>Отже, які маніпуляції були у прикладі: </a:t>
            </a:r>
          </a:p>
          <a:p>
            <a:endParaRPr lang="uk-UA" noProof="0" dirty="0"/>
          </a:p>
          <a:p>
            <a:r>
              <a:rPr lang="uk-UA" noProof="0" dirty="0"/>
              <a:t>1. </a:t>
            </a:r>
            <a:r>
              <a:rPr lang="uk-UA" b="1" noProof="0" dirty="0"/>
              <a:t>Назва статті «</a:t>
            </a:r>
            <a:r>
              <a:rPr lang="uk-UA" b="1" noProof="0" dirty="0">
                <a:solidFill>
                  <a:schemeClr val="dk1"/>
                </a:solidFill>
              </a:rPr>
              <a:t>Всі експерти стверджують: </a:t>
            </a:r>
            <a:r>
              <a:rPr lang="uk-UA" b="1" noProof="0" dirty="0" err="1">
                <a:solidFill>
                  <a:schemeClr val="dk1"/>
                </a:solidFill>
              </a:rPr>
              <a:t>Мурчик</a:t>
            </a:r>
            <a:r>
              <a:rPr lang="uk-UA" b="1" noProof="0" dirty="0">
                <a:solidFill>
                  <a:schemeClr val="dk1"/>
                </a:solidFill>
              </a:rPr>
              <a:t> значно лідирує, це дає нам впевненість та надію на покращення життя</a:t>
            </a:r>
            <a:r>
              <a:rPr lang="uk-UA" b="1" noProof="0" dirty="0"/>
              <a:t>»</a:t>
            </a:r>
          </a:p>
          <a:p>
            <a:r>
              <a:rPr lang="uk-UA" noProof="0" dirty="0"/>
              <a:t> - </a:t>
            </a:r>
            <a:r>
              <a:rPr lang="uk-UA" b="0" noProof="0" dirty="0"/>
              <a:t>маніпуляція із заголовком. </a:t>
            </a:r>
            <a:r>
              <a:rPr lang="uk-UA" noProof="0" dirty="0"/>
              <a:t>Найпоширеніша маніпуляція, адже багато людей читають новини, тільки через заголовки, не аналізуючи що є в тексті. </a:t>
            </a:r>
          </a:p>
          <a:p>
            <a:endParaRPr lang="uk-UA" noProof="0" dirty="0"/>
          </a:p>
          <a:p>
            <a:r>
              <a:rPr lang="uk-UA" b="0" noProof="0" dirty="0"/>
              <a:t>Маркери: </a:t>
            </a:r>
            <a:r>
              <a:rPr lang="uk-UA" b="0" noProof="0" dirty="0" smtClean="0"/>
              <a:t>Усі </a:t>
            </a:r>
            <a:r>
              <a:rPr lang="uk-UA" b="0" noProof="0" dirty="0"/>
              <a:t>експерти. Хто це? До чого тут  результати ОДНОГО опитування? Значно лідирує? 4% - це значно? </a:t>
            </a:r>
            <a:endParaRPr lang="uk-UA" noProof="0" dirty="0"/>
          </a:p>
          <a:p>
            <a:r>
              <a:rPr lang="uk-UA" b="0" noProof="0" dirty="0"/>
              <a:t>У</a:t>
            </a:r>
            <a:r>
              <a:rPr lang="uk-UA" b="0" noProof="0" dirty="0" smtClean="0"/>
              <a:t> </a:t>
            </a:r>
            <a:r>
              <a:rPr lang="uk-UA" b="0" noProof="0" dirty="0"/>
              <a:t>тексті заголовку «…дає надію на…» – </a:t>
            </a:r>
            <a:r>
              <a:rPr lang="uk-UA" noProof="0" dirty="0"/>
              <a:t>це </a:t>
            </a:r>
            <a:r>
              <a:rPr lang="uk-UA" b="0" noProof="0" dirty="0"/>
              <a:t>є власною думкою людини, яка написала заголовок.</a:t>
            </a:r>
            <a:endParaRPr lang="uk-UA" noProof="0" dirty="0"/>
          </a:p>
          <a:p>
            <a:endParaRPr lang="uk-UA" noProof="0" dirty="0"/>
          </a:p>
          <a:p>
            <a:r>
              <a:rPr lang="uk-UA" noProof="0" dirty="0"/>
              <a:t>2. </a:t>
            </a:r>
            <a:r>
              <a:rPr lang="uk-UA" b="1" noProof="0" dirty="0"/>
              <a:t>Платформа на якій оголошено результати </a:t>
            </a:r>
            <a:r>
              <a:rPr lang="uk-UA" b="1" noProof="0" dirty="0">
                <a:solidFill>
                  <a:schemeClr val="dk1"/>
                </a:solidFill>
              </a:rPr>
              <a:t>murchik.org</a:t>
            </a:r>
            <a:r>
              <a:rPr lang="uk-UA" b="1" noProof="0" dirty="0"/>
              <a:t> </a:t>
            </a:r>
            <a:r>
              <a:rPr lang="uk-UA" b="0" noProof="0" dirty="0"/>
              <a:t>– джерело публікації є у власності одного з кандидатів</a:t>
            </a:r>
            <a:r>
              <a:rPr lang="uk-UA" noProof="0" dirty="0"/>
              <a:t>. </a:t>
            </a:r>
            <a:r>
              <a:rPr lang="uk-UA" b="0" noProof="0" dirty="0"/>
              <a:t>Крім того, </a:t>
            </a:r>
            <a:r>
              <a:rPr lang="uk-UA" noProof="0" dirty="0"/>
              <a:t>автори таких публікацій також можуть </a:t>
            </a:r>
            <a:r>
              <a:rPr lang="uk-UA" noProof="0" dirty="0" smtClean="0"/>
              <a:t>указати </a:t>
            </a:r>
            <a:r>
              <a:rPr lang="uk-UA" noProof="0" dirty="0"/>
              <a:t>джерела даних, яких може взагалі не існувати. Або посилатися на узагальнене джерело, до прикладу, на британських </a:t>
            </a:r>
            <a:r>
              <a:rPr lang="uk-UA" noProof="0" dirty="0" smtClean="0"/>
              <a:t>учених</a:t>
            </a:r>
            <a:r>
              <a:rPr lang="uk-UA" noProof="0" dirty="0"/>
              <a:t>. Особливу довіру викликає «закордонне» джерело, яке зазвичай дуже </a:t>
            </a:r>
            <a:r>
              <a:rPr lang="uk-UA" noProof="0" dirty="0" err="1"/>
              <a:t>рідко</a:t>
            </a:r>
            <a:r>
              <a:rPr lang="uk-UA" noProof="0" dirty="0"/>
              <a:t> перевіряється. </a:t>
            </a:r>
          </a:p>
          <a:p>
            <a:endParaRPr lang="uk-UA" noProof="0" dirty="0"/>
          </a:p>
          <a:p>
            <a:r>
              <a:rPr lang="uk-UA" noProof="0" dirty="0"/>
              <a:t>3. </a:t>
            </a:r>
            <a:r>
              <a:rPr lang="uk-UA" b="1" noProof="0" dirty="0"/>
              <a:t>Запитання «</a:t>
            </a:r>
            <a:r>
              <a:rPr lang="uk-UA" b="1" noProof="0" dirty="0">
                <a:solidFill>
                  <a:schemeClr val="dk1"/>
                </a:solidFill>
              </a:rPr>
              <a:t>За якого з  породистих кандидатів ви голосуватимете?</a:t>
            </a:r>
            <a:r>
              <a:rPr lang="uk-UA" b="1" noProof="0" dirty="0"/>
              <a:t>» - </a:t>
            </a:r>
            <a:r>
              <a:rPr lang="uk-UA" noProof="0" dirty="0"/>
              <a:t>с</a:t>
            </a:r>
            <a:r>
              <a:rPr lang="uk-UA" b="0" noProof="0" dirty="0"/>
              <a:t>формульоване питання  у маніпулятивному стилі, адже наштовхує на певну відповідь.</a:t>
            </a:r>
          </a:p>
          <a:p>
            <a:endParaRPr lang="uk-UA" b="0" noProof="0" dirty="0"/>
          </a:p>
          <a:p>
            <a:r>
              <a:rPr lang="uk-UA" b="1" noProof="0" dirty="0"/>
              <a:t>4-5. Вибірка «</a:t>
            </a:r>
            <a:r>
              <a:rPr lang="uk-UA" b="1" noProof="0" dirty="0" err="1"/>
              <a:t>шотланських</a:t>
            </a:r>
            <a:r>
              <a:rPr lang="uk-UA" b="1" noProof="0" dirty="0"/>
              <a:t> і окрім великих міст»</a:t>
            </a:r>
            <a:r>
              <a:rPr lang="uk-UA" b="0" noProof="0" dirty="0"/>
              <a:t> – це маніпуляція на етапі вибірки</a:t>
            </a:r>
            <a:r>
              <a:rPr lang="uk-UA" noProof="0" dirty="0"/>
              <a:t>, коли опитали групу людей за певною соціальною та географічною ознакою. </a:t>
            </a:r>
            <a:r>
              <a:rPr lang="uk-UA" b="0" noProof="0" dirty="0"/>
              <a:t>Результати за таких умов є недостовірні. </a:t>
            </a:r>
            <a:endParaRPr lang="uk-UA" noProof="0" dirty="0"/>
          </a:p>
          <a:p>
            <a:endParaRPr lang="uk-UA" b="0" noProof="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uk-UA" b="1" noProof="0" dirty="0">
                <a:solidFill>
                  <a:srgbClr val="000000"/>
                </a:solidFill>
                <a:highlight>
                  <a:srgbClr val="FFFFFF"/>
                </a:highlight>
              </a:rPr>
              <a:t>6-7</a:t>
            </a:r>
            <a:r>
              <a:rPr lang="uk-UA" b="0" noProof="0" dirty="0">
                <a:solidFill>
                  <a:srgbClr val="000000"/>
                </a:solidFill>
                <a:highlight>
                  <a:srgbClr val="FFFFFF"/>
                </a:highlight>
              </a:rPr>
              <a:t>. </a:t>
            </a:r>
            <a:r>
              <a:rPr lang="uk-UA" b="1" noProof="0" dirty="0">
                <a:solidFill>
                  <a:srgbClr val="000000"/>
                </a:solidFill>
                <a:highlight>
                  <a:srgbClr val="FFFFFF"/>
                </a:highlight>
              </a:rPr>
              <a:t>Опитування провели Бульдог Сервіс на замовлення Пацюк LTD і Ко.</a:t>
            </a:r>
            <a:r>
              <a:rPr lang="uk-UA" noProof="0" dirty="0">
                <a:solidFill>
                  <a:srgbClr val="000000"/>
                </a:solidFill>
                <a:highlight>
                  <a:srgbClr val="FFFFFF"/>
                </a:highlight>
              </a:rPr>
              <a:t> Завжди звертайте </a:t>
            </a:r>
            <a:r>
              <a:rPr lang="uk-UA" noProof="0" dirty="0" smtClean="0">
                <a:solidFill>
                  <a:srgbClr val="000000"/>
                </a:solidFill>
                <a:highlight>
                  <a:srgbClr val="FFFFFF"/>
                </a:highlight>
              </a:rPr>
              <a:t>увагу, </a:t>
            </a:r>
            <a:r>
              <a:rPr lang="uk-UA" noProof="0" dirty="0">
                <a:solidFill>
                  <a:srgbClr val="000000"/>
                </a:solidFill>
                <a:highlight>
                  <a:srgbClr val="FFFFFF"/>
                </a:highlight>
              </a:rPr>
              <a:t>хто провів дослідження - вони можуть бути проведені </a:t>
            </a:r>
            <a:r>
              <a:rPr lang="uk-UA" b="0" noProof="0" dirty="0"/>
              <a:t>незалежними компаніями, а можуть бути зроблені на замовлення політиків. </a:t>
            </a:r>
            <a:r>
              <a:rPr lang="uk-UA" noProof="0" dirty="0"/>
              <a:t>Слід </a:t>
            </a:r>
            <a:r>
              <a:rPr lang="uk-UA" noProof="0" dirty="0">
                <a:solidFill>
                  <a:schemeClr val="dk1"/>
                </a:solidFill>
              </a:rPr>
              <a:t>проаналізувати</a:t>
            </a:r>
            <a:r>
              <a:rPr lang="uk-UA" noProof="0" dirty="0"/>
              <a:t> </a:t>
            </a:r>
            <a:r>
              <a:rPr lang="uk-UA" noProof="0" dirty="0">
                <a:solidFill>
                  <a:schemeClr val="dk1"/>
                </a:solidFill>
              </a:rPr>
              <a:t>скільки компанія на ринку, які ще дослідження здійснювались. Ризик того, що серйозна компанія захоче втратити репутацію та клієнтів через недобросовісне опитування, досить низький. </a:t>
            </a:r>
          </a:p>
          <a:p>
            <a:endParaRPr lang="uk-UA" noProof="0" dirty="0">
              <a:solidFill>
                <a:srgbClr val="D0CECE"/>
              </a:solidFill>
            </a:endParaRPr>
          </a:p>
          <a:p>
            <a:r>
              <a:rPr lang="uk-UA" b="1" noProof="0" dirty="0">
                <a:solidFill>
                  <a:srgbClr val="000000"/>
                </a:solidFill>
              </a:rPr>
              <a:t>8-9. Різниця у відсотках -</a:t>
            </a:r>
            <a:r>
              <a:rPr lang="uk-UA" noProof="0" dirty="0">
                <a:solidFill>
                  <a:srgbClr val="000000"/>
                </a:solidFill>
              </a:rPr>
              <a:t> a чи дійсно є різниця у цифрах? З математичного погляду так. Але не як результати опитування. Адже є таке поняття як похибка. </a:t>
            </a:r>
            <a:r>
              <a:rPr lang="uk-UA" noProof="0" dirty="0" smtClean="0">
                <a:solidFill>
                  <a:srgbClr val="000000"/>
                </a:solidFill>
              </a:rPr>
              <a:t>Чим </a:t>
            </a:r>
            <a:r>
              <a:rPr lang="uk-UA" noProof="0" dirty="0">
                <a:solidFill>
                  <a:srgbClr val="000000"/>
                </a:solidFill>
              </a:rPr>
              <a:t>більше похибка, тим менш достовірні результати дослідження. Щоб похибка була меншою, треба опитати більшу кількість респондентів. Коли ми дивимось на будь-яке дослідження, треба враховувати похибку. Якщо похибку приховали, її можна порахувати самостійно. Наприклад, </a:t>
            </a:r>
            <a:r>
              <a:rPr lang="uk-UA" noProof="0" dirty="0" smtClean="0">
                <a:solidFill>
                  <a:srgbClr val="000000"/>
                </a:solidFill>
              </a:rPr>
              <a:t>у </a:t>
            </a:r>
            <a:r>
              <a:rPr lang="uk-UA" noProof="0" dirty="0">
                <a:solidFill>
                  <a:srgbClr val="000000"/>
                </a:solidFill>
              </a:rPr>
              <a:t>цьому ресурсі (наступний слайд).</a:t>
            </a:r>
            <a:endParaRPr lang="uk-UA" b="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8524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noProof="0" dirty="0"/>
              <a:t>Уявімо, що в </a:t>
            </a:r>
            <a:r>
              <a:rPr lang="uk-UA" noProof="0" dirty="0" err="1"/>
              <a:t>Мурляндії</a:t>
            </a:r>
            <a:r>
              <a:rPr lang="uk-UA" noProof="0" dirty="0"/>
              <a:t> 35 мільйонів виборців. У нашому дослідженні опитали 1000 виборців, таким чином похибка складає 4%.  </a:t>
            </a:r>
            <a:r>
              <a:rPr lang="uk-UA" noProof="0" dirty="0" smtClean="0"/>
              <a:t>Отже, </a:t>
            </a:r>
            <a:r>
              <a:rPr lang="uk-UA" noProof="0" dirty="0"/>
              <a:t>відриву між кандидатами (</a:t>
            </a:r>
            <a:r>
              <a:rPr lang="uk-UA" noProof="0" dirty="0" err="1"/>
              <a:t>Мурчиком</a:t>
            </a:r>
            <a:r>
              <a:rPr lang="uk-UA" noProof="0" dirty="0"/>
              <a:t> та </a:t>
            </a:r>
            <a:r>
              <a:rPr lang="uk-UA" noProof="0" dirty="0" err="1"/>
              <a:t>Барсиком</a:t>
            </a:r>
            <a:r>
              <a:rPr lang="uk-UA" noProof="0" dirty="0"/>
              <a:t>) у нашому прикладі взагалі може й не бути.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7322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 </a:t>
            </a:r>
          </a:p>
          <a:p>
            <a:r>
              <a:rPr lang="uk-UA" noProof="0" dirty="0"/>
              <a:t>Результати опитування - один </a:t>
            </a:r>
            <a:r>
              <a:rPr lang="uk-UA" noProof="0" dirty="0" smtClean="0"/>
              <a:t>із </a:t>
            </a:r>
            <a:r>
              <a:rPr lang="uk-UA" noProof="0" dirty="0"/>
              <a:t>найпопулярніших інструментів впливу на рішення виборців, аби змінити їх думку та  загалом враження щодо ситуації у країні.</a:t>
            </a:r>
            <a:r>
              <a:rPr lang="uk-UA" b="1" noProof="0" dirty="0"/>
              <a:t> </a:t>
            </a:r>
            <a:r>
              <a:rPr lang="uk-UA" noProof="0" dirty="0"/>
              <a:t>Більшість людей довіряє цифрам. А політикам важливо показати свою перевагу над іншими кандидатами і створити ілюзію перемоги - тому що люди схильні підтримувати тих, хто попереду в перегонах.</a:t>
            </a:r>
          </a:p>
          <a:p>
            <a:endParaRPr lang="uk-UA" noProof="0" dirty="0"/>
          </a:p>
          <a:p>
            <a:r>
              <a:rPr lang="uk-UA" noProof="0" dirty="0"/>
              <a:t>Також словами «опитування», «дослідження» зловживають самі ЗМІ, які проводять так звані </a:t>
            </a:r>
            <a:r>
              <a:rPr lang="uk-UA" noProof="0" dirty="0" err="1" smtClean="0"/>
              <a:t>медіаопитування</a:t>
            </a:r>
            <a:r>
              <a:rPr lang="uk-UA" noProof="0" dirty="0" smtClean="0"/>
              <a:t> </a:t>
            </a:r>
            <a:r>
              <a:rPr lang="uk-UA" noProof="0" dirty="0"/>
              <a:t>серед своєї аудиторії під час ефірів, або на сторінках сайту. Згодом такі дані видаються за наукові, репрезентативні, що не є дійсністю.</a:t>
            </a:r>
          </a:p>
          <a:p>
            <a:pPr>
              <a:buClr>
                <a:schemeClr val="dk1"/>
              </a:buClr>
            </a:pPr>
            <a:endParaRPr lang="uk-UA" noProof="0" dirty="0"/>
          </a:p>
          <a:p>
            <a:pPr>
              <a:buClr>
                <a:schemeClr val="dk1"/>
              </a:buClr>
            </a:pPr>
            <a:r>
              <a:rPr lang="uk-UA" noProof="0" dirty="0"/>
              <a:t>Корисну базу недоброчесних піарників та </a:t>
            </a:r>
            <a:r>
              <a:rPr lang="uk-UA" noProof="0" dirty="0" err="1"/>
              <a:t>псевдосоціологів</a:t>
            </a:r>
            <a:r>
              <a:rPr lang="uk-UA" noProof="0" dirty="0"/>
              <a:t>, які представляють  фіктивні або сумнівні «соціологічні» служби, </a:t>
            </a:r>
            <a:r>
              <a:rPr lang="uk-UA" noProof="0" dirty="0" smtClean="0"/>
              <a:t>котрі </a:t>
            </a:r>
            <a:r>
              <a:rPr lang="uk-UA" noProof="0" dirty="0"/>
              <a:t>хоча б одного разу оприлюднювали підозрілі результати опитування, що склали фахівці Texty.org: </a:t>
            </a:r>
            <a:r>
              <a:rPr lang="uk-UA" u="sng" noProof="0" dirty="0">
                <a:solidFill>
                  <a:schemeClr val="hlink"/>
                </a:solidFill>
                <a:hlinkClick r:id="rId3"/>
              </a:rPr>
              <a:t>http://texty.org.ua/d/socio/?fbclid=IwAR3eIvdJ_5EqW-MMxs7DklZv06udfZjcU8Y_qHtiJEym9BPyuEJAryNPI-Y#firms</a:t>
            </a:r>
            <a:endParaRPr lang="uk-U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1336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Інструкція координатора: </a:t>
            </a:r>
          </a:p>
          <a:p>
            <a:r>
              <a:rPr lang="uk-UA" noProof="0" dirty="0"/>
              <a:t>Наступний блок містить інформацію про ще три типів маніпуляцій. Ваше завдання зробити по кожному з цих пунктів дискусію, обговорити приклади. </a:t>
            </a:r>
          </a:p>
          <a:p>
            <a:endParaRPr lang="uk-UA" noProof="0" dirty="0"/>
          </a:p>
          <a:p>
            <a:pPr>
              <a:buClr>
                <a:schemeClr val="dk1"/>
              </a:buClr>
            </a:pPr>
            <a:r>
              <a:rPr lang="uk-UA" b="1" noProof="0" dirty="0"/>
              <a:t>Текст координатора:</a:t>
            </a:r>
          </a:p>
          <a:p>
            <a:pPr>
              <a:buClr>
                <a:schemeClr val="dk1"/>
              </a:buClr>
            </a:pPr>
            <a:r>
              <a:rPr lang="uk-UA" noProof="0" dirty="0"/>
              <a:t>У медіа просторі багато типів маніпуляцій, частину з них ми вже з вами знаємо, і далі давайте розглянемо ще три.</a:t>
            </a:r>
          </a:p>
          <a:p>
            <a:pPr>
              <a:buClr>
                <a:schemeClr val="dk1"/>
              </a:buClr>
            </a:pPr>
            <a:endParaRPr lang="uk-UA" noProof="0" dirty="0"/>
          </a:p>
          <a:p>
            <a:pPr>
              <a:buClr>
                <a:schemeClr val="dk1"/>
              </a:buClr>
            </a:pPr>
            <a:r>
              <a:rPr lang="uk-UA" noProof="0" dirty="0"/>
              <a:t>Чи чув хтось про політичну </a:t>
            </a:r>
            <a:r>
              <a:rPr lang="uk-UA" noProof="0" dirty="0" err="1"/>
              <a:t>джинсу</a:t>
            </a:r>
            <a:r>
              <a:rPr lang="uk-UA" noProof="0" dirty="0"/>
              <a:t>? </a:t>
            </a:r>
          </a:p>
          <a:p>
            <a:endParaRPr lang="uk-U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1982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b="1" noProof="0" dirty="0">
                <a:highlight>
                  <a:srgbClr val="FFFFFF"/>
                </a:highlight>
              </a:rPr>
              <a:t>Текст координатора:</a:t>
            </a:r>
          </a:p>
          <a:p>
            <a:r>
              <a:rPr lang="uk-UA" sz="1200" noProof="0" dirty="0">
                <a:highlight>
                  <a:srgbClr val="FFFFFF"/>
                </a:highlight>
              </a:rPr>
              <a:t>Політична </a:t>
            </a:r>
            <a:r>
              <a:rPr lang="uk-UA" sz="1200" noProof="0" dirty="0" err="1">
                <a:highlight>
                  <a:srgbClr val="FFFFFF"/>
                </a:highlight>
              </a:rPr>
              <a:t>джинса</a:t>
            </a:r>
            <a:r>
              <a:rPr lang="uk-UA" sz="1200" noProof="0" dirty="0">
                <a:highlight>
                  <a:srgbClr val="FFFFFF"/>
                </a:highlight>
              </a:rPr>
              <a:t> - це проплачений матеріал в ЗМІ, який висвітлюється як звичайні новини: </a:t>
            </a:r>
          </a:p>
          <a:p>
            <a:r>
              <a:rPr lang="uk-UA" sz="1200" b="1" noProof="0" dirty="0">
                <a:highlight>
                  <a:srgbClr val="FFFFFF"/>
                </a:highlight>
              </a:rPr>
              <a:t>- </a:t>
            </a:r>
            <a:r>
              <a:rPr lang="uk-UA" sz="1200" noProof="0" dirty="0">
                <a:highlight>
                  <a:srgbClr val="FFFFFF"/>
                </a:highlight>
              </a:rPr>
              <a:t>Статті або сюжети, що пишуть прес-служби політиків. </a:t>
            </a:r>
          </a:p>
          <a:p>
            <a:r>
              <a:rPr lang="uk-UA" sz="1200" noProof="0" dirty="0">
                <a:highlight>
                  <a:srgbClr val="FFFFFF"/>
                </a:highlight>
              </a:rPr>
              <a:t>- Соціологічні дослідження сумнівних фірм, які відрізняються від інших соцопитувань на користь певної політичної сили. </a:t>
            </a:r>
            <a:endParaRPr lang="uk-UA" sz="1200" b="1" noProof="0" dirty="0">
              <a:highlight>
                <a:srgbClr val="FFFFFF"/>
              </a:highlight>
            </a:endParaRPr>
          </a:p>
          <a:p>
            <a:r>
              <a:rPr lang="uk-UA" sz="1200" b="1" noProof="0" dirty="0">
                <a:highlight>
                  <a:srgbClr val="FFFFFF"/>
                </a:highlight>
              </a:rPr>
              <a:t>- </a:t>
            </a:r>
            <a:r>
              <a:rPr lang="uk-UA" sz="1200" noProof="0" dirty="0" err="1" smtClean="0">
                <a:highlight>
                  <a:srgbClr val="FFFFFF"/>
                </a:highlight>
              </a:rPr>
              <a:t>Псевдоаналітика</a:t>
            </a:r>
            <a:r>
              <a:rPr lang="uk-UA" sz="1200" noProof="0" dirty="0" smtClean="0">
                <a:highlight>
                  <a:srgbClr val="FFFFFF"/>
                </a:highlight>
              </a:rPr>
              <a:t> </a:t>
            </a:r>
            <a:r>
              <a:rPr lang="uk-UA" sz="1200" noProof="0" dirty="0">
                <a:highlight>
                  <a:srgbClr val="FFFFFF"/>
                </a:highlight>
              </a:rPr>
              <a:t>маловідомих авторів, що підписуються як «політологи».</a:t>
            </a:r>
            <a:endParaRPr lang="uk-UA" noProof="0" dirty="0"/>
          </a:p>
          <a:p>
            <a:endParaRPr lang="uk-UA" noProof="0" dirty="0"/>
          </a:p>
          <a:p>
            <a:endParaRPr lang="uk-U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404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SzPts val="1100"/>
            </a:pPr>
            <a:r>
              <a:rPr lang="uk-UA" sz="1200" b="1" noProof="0" dirty="0"/>
              <a:t>Текст координатора:  </a:t>
            </a:r>
          </a:p>
          <a:p>
            <a:pPr>
              <a:buClr>
                <a:schemeClr val="dk1"/>
              </a:buClr>
              <a:buSzPts val="1100"/>
            </a:pPr>
            <a:r>
              <a:rPr lang="uk-UA" sz="1200" noProof="0" dirty="0"/>
              <a:t>Подивіться на дослідження Інституту масової інформації про те, скільки було помічено тільки за три дні на представлених каналах. </a:t>
            </a:r>
          </a:p>
          <a:p>
            <a:pPr>
              <a:buClr>
                <a:schemeClr val="dk1"/>
              </a:buClr>
              <a:buSzPts val="1100"/>
            </a:pPr>
            <a:r>
              <a:rPr lang="uk-UA" sz="1200" u="sng" noProof="0" dirty="0">
                <a:solidFill>
                  <a:schemeClr val="hlink"/>
                </a:solidFill>
                <a:hlinkClick r:id="rId3"/>
              </a:rPr>
              <a:t>https://imi.org.ua/news/shcho-pyshut-pro-polityku-ukrains-ki-sayty-rada-prezydent-i-dzhynsa-doslidzhennia-imi/</a:t>
            </a:r>
            <a:endParaRPr lang="uk-UA" noProof="0" dirty="0"/>
          </a:p>
          <a:p>
            <a:endParaRPr lang="uk-UA" noProof="0" dirty="0"/>
          </a:p>
          <a:p>
            <a:endParaRPr lang="uk-U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5689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</a:t>
            </a:r>
            <a:endParaRPr lang="uk-UA" noProof="0" dirty="0"/>
          </a:p>
          <a:p>
            <a:r>
              <a:rPr lang="uk-UA" sz="1200" noProof="0" dirty="0"/>
              <a:t>Ще є така </a:t>
            </a:r>
            <a:r>
              <a:rPr lang="uk-UA" sz="1200" noProof="0" dirty="0" smtClean="0"/>
              <a:t>загроза, </a:t>
            </a:r>
            <a:r>
              <a:rPr lang="uk-UA" sz="1200" noProof="0" dirty="0"/>
              <a:t>як фейкова інформація. </a:t>
            </a:r>
          </a:p>
          <a:p>
            <a:endParaRPr lang="uk-UA" sz="1200" noProof="0" dirty="0"/>
          </a:p>
          <a:p>
            <a:r>
              <a:rPr lang="uk-UA" sz="1200" noProof="0" dirty="0"/>
              <a:t>Найбільша небезпека фейків у їхньому накопичувальному ефекті. Що більше фейкових новин споживає людина, то більше вона стає дезорієнтованою. Людині стає все важче відрізнити правду від вигадки. Саме тому важливо навчитись критично оцінювати інформацію. </a:t>
            </a:r>
          </a:p>
          <a:p>
            <a:endParaRPr lang="uk-UA" sz="1200" noProof="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r>
              <a:rPr lang="uk-UA" sz="1200" noProof="0" dirty="0"/>
              <a:t>Найбільше фейки розповсюджені у соціальних мережах. </a:t>
            </a:r>
          </a:p>
          <a:p>
            <a:r>
              <a:rPr lang="uk-UA" sz="1200" noProof="0" dirty="0"/>
              <a:t>Перш за </a:t>
            </a:r>
            <a:r>
              <a:rPr lang="uk-UA" sz="1200" noProof="0" dirty="0" smtClean="0"/>
              <a:t>все тому, </a:t>
            </a:r>
            <a:r>
              <a:rPr lang="uk-UA" sz="1200" noProof="0" dirty="0"/>
              <a:t>що це найлегший шлях їх “запустити” у </a:t>
            </a:r>
            <a:r>
              <a:rPr lang="uk-UA" sz="1200" noProof="0" dirty="0" smtClean="0"/>
              <a:t>медіапростір</a:t>
            </a:r>
            <a:r>
              <a:rPr lang="uk-UA" sz="1200" noProof="0" dirty="0"/>
              <a:t>, адже можна зробити пост </a:t>
            </a:r>
            <a:r>
              <a:rPr lang="uk-UA" sz="1200" noProof="0" dirty="0" smtClean="0"/>
              <a:t>зі сторінки </a:t>
            </a:r>
            <a:r>
              <a:rPr lang="uk-UA" sz="1200" noProof="0" dirty="0"/>
              <a:t>неіснуючої організації, вигаданого </a:t>
            </a:r>
            <a:r>
              <a:rPr lang="uk-UA" sz="1200" noProof="0" dirty="0" smtClean="0"/>
              <a:t>імені,</a:t>
            </a:r>
            <a:r>
              <a:rPr lang="uk-UA" sz="1200" baseline="0" noProof="0" dirty="0" smtClean="0"/>
              <a:t> </a:t>
            </a:r>
            <a:r>
              <a:rPr lang="uk-UA" sz="1200" noProof="0" dirty="0" smtClean="0"/>
              <a:t>і </a:t>
            </a:r>
            <a:r>
              <a:rPr lang="uk-UA" sz="1200" noProof="0" dirty="0"/>
              <a:t>ніякого покарання не буде.</a:t>
            </a:r>
          </a:p>
          <a:p>
            <a:endParaRPr lang="uk-UA" sz="1200" noProof="0" dirty="0"/>
          </a:p>
          <a:p>
            <a:r>
              <a:rPr lang="uk-UA" sz="1200" noProof="0" dirty="0"/>
              <a:t>Загалом, підхоплення та поширення інформації у соціальних мережах відбувається надзвичайно швидко - </a:t>
            </a:r>
            <a:r>
              <a:rPr lang="uk-UA" sz="1200" noProof="0" dirty="0" err="1"/>
              <a:t>перепости</a:t>
            </a:r>
            <a:r>
              <a:rPr lang="uk-UA" sz="1200" noProof="0" dirty="0"/>
              <a:t>, коментарі, лайки. А якщо це щось незвичайне, вражаюче, емоційне, з “гарним фото”!  І </a:t>
            </a:r>
            <a:r>
              <a:rPr lang="uk-UA" sz="1200" noProof="0" dirty="0" smtClean="0"/>
              <a:t>часто </a:t>
            </a:r>
            <a:r>
              <a:rPr lang="uk-UA" sz="1200" noProof="0" dirty="0"/>
              <a:t>ми стаємо співучасниками процесу поширення неправдивої інформації.  </a:t>
            </a:r>
          </a:p>
          <a:p>
            <a:endParaRPr lang="uk-UA" sz="1200" noProof="0" dirty="0"/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uk-UA" noProof="0" dirty="0"/>
              <a:t> А будь-які вибори — це каталізатор фейків, а також тест на перевірку нашого критичного мислення.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966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b="1" noProof="0" dirty="0"/>
              <a:t>Текст координатора: </a:t>
            </a:r>
          </a:p>
          <a:p>
            <a:r>
              <a:rPr lang="uk-UA" sz="1200" noProof="0" dirty="0"/>
              <a:t>Візуальна інформація найбільше притягує увагу сучасної людини. Саме тому у нашому медіапросторі так багато фейків з фотографіями. </a:t>
            </a:r>
          </a:p>
          <a:p>
            <a:endParaRPr lang="uk-UA" sz="1200" noProof="0" dirty="0"/>
          </a:p>
          <a:p>
            <a:r>
              <a:rPr lang="uk-UA" sz="1200" noProof="0" dirty="0"/>
              <a:t>Поглянемо на цей приклад. Які емоції ви відчуваєте? Що відбувається зліва і справа? </a:t>
            </a:r>
          </a:p>
          <a:p>
            <a:r>
              <a:rPr lang="uk-UA" sz="1200" noProof="0" dirty="0"/>
              <a:t>ВІДПОВІДЬ – спільне між цими фото – небезпека. </a:t>
            </a:r>
          </a:p>
          <a:p>
            <a:endParaRPr lang="uk-UA" sz="1200" noProof="0" dirty="0"/>
          </a:p>
          <a:p>
            <a:pPr>
              <a:buClr>
                <a:schemeClr val="dk1"/>
              </a:buClr>
            </a:pPr>
            <a:endParaRPr lang="uk-U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1836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/>
              <a:t>А ось оригінал фото. І відчуття зовсім інше – тут є безпека та родина.  Це технологія прирізки фотографій, поширена технологія маніпуляції фотографіями.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297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b="1" noProof="0" dirty="0">
                <a:solidFill>
                  <a:srgbClr val="000000"/>
                </a:solidFill>
              </a:rPr>
              <a:t>Текст координатора: </a:t>
            </a: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uk-UA" sz="1200" noProof="0" dirty="0">
                <a:solidFill>
                  <a:srgbClr val="000000"/>
                </a:solidFill>
              </a:rPr>
              <a:t>ВАЖЛИВО СКАЗАТИ! Так само ми маємо приймати рішення в особливо важливий момент, від якого залежить майбутнє країни. Наприклад, вибір який нам доведеться робити в останній день березня – вибори Президента. Ми маємо уважно вивчати інформацію про кандидатів,</a:t>
            </a:r>
            <a:r>
              <a:rPr lang="uk-UA" sz="1200" b="1" noProof="0" dirty="0">
                <a:solidFill>
                  <a:srgbClr val="000000"/>
                </a:solidFill>
              </a:rPr>
              <a:t> аби не обрати кота в мішку.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2042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 </a:t>
            </a:r>
            <a:endParaRPr lang="uk-UA" noProof="0" dirty="0"/>
          </a:p>
          <a:p>
            <a:r>
              <a:rPr lang="uk-UA" noProof="0" dirty="0" smtClean="0"/>
              <a:t>Запитайте, </a:t>
            </a:r>
            <a:r>
              <a:rPr lang="uk-UA" noProof="0" dirty="0"/>
              <a:t>яке у вас склалося враження про зміст новин після прочитання заголовка? </a:t>
            </a:r>
          </a:p>
          <a:p>
            <a:r>
              <a:rPr lang="uk-UA" noProof="0" dirty="0"/>
              <a:t>Президент Хорватії відвідає Москву? </a:t>
            </a:r>
          </a:p>
          <a:p>
            <a:endParaRPr lang="uk-UA" noProof="0" dirty="0"/>
          </a:p>
          <a:p>
            <a:r>
              <a:rPr lang="en-US" noProof="0" dirty="0"/>
              <a:t>p.s. </a:t>
            </a:r>
            <a:r>
              <a:rPr lang="uk-UA" noProof="0" dirty="0"/>
              <a:t>Якщо цей приклад подавали на тренінгу – </a:t>
            </a:r>
            <a:r>
              <a:rPr lang="uk-UA" noProof="0" dirty="0" err="1"/>
              <a:t>пропустіть</a:t>
            </a:r>
            <a:r>
              <a:rPr lang="uk-UA" noProof="0" dirty="0"/>
              <a:t> його.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7187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Текст координатора: </a:t>
            </a:r>
          </a:p>
          <a:p>
            <a:r>
              <a:rPr lang="uk-UA" noProof="0" dirty="0"/>
              <a:t>А зараз прочитайте текст статті із заголовком. Як бачимо у тексті статті говориться однозначно, що президент Хорватії вирішила не їхати в Москву.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878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 </a:t>
            </a:r>
          </a:p>
          <a:p>
            <a:r>
              <a:rPr lang="uk-UA" noProof="0" dirty="0"/>
              <a:t>Вам знайома ця ситуація?  </a:t>
            </a:r>
          </a:p>
          <a:p>
            <a:pPr>
              <a:buClr>
                <a:schemeClr val="dk1"/>
              </a:buClr>
              <a:buSzPts val="1100"/>
            </a:pPr>
            <a:r>
              <a:rPr lang="uk-UA" noProof="0" dirty="0"/>
              <a:t>Заголовок - це гачок, на який чіпляють увагу читача. Мільйони людей щоденно бачать тільки заголовки новин про найважливіші події дня, не заглиблюючись у саму статтю або новину. </a:t>
            </a:r>
          </a:p>
          <a:p>
            <a:endParaRPr lang="uk-UA" noProof="0" dirty="0"/>
          </a:p>
          <a:p>
            <a:pPr>
              <a:buClr>
                <a:schemeClr val="dk1"/>
              </a:buClr>
            </a:pPr>
            <a:r>
              <a:rPr lang="uk-UA" noProof="0" dirty="0"/>
              <a:t>Тому необхідно мислити критично, перед тим, як тиснути будь-які кнопки та ділитися прочитаним з іншими. </a:t>
            </a:r>
          </a:p>
          <a:p>
            <a:pPr>
              <a:buClr>
                <a:schemeClr val="dk1"/>
              </a:buClr>
            </a:pPr>
            <a:r>
              <a:rPr lang="uk-UA" noProof="0" dirty="0"/>
              <a:t>Ваші репости бачать ваші друзі, колеги,  і може статись так, що ви, і не навмисно, але будете джерелом дезінформації та стати “пішаком” маніпуляторів.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947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uk-UA" b="1" noProof="0" dirty="0"/>
              <a:t>Текст координатора: </a:t>
            </a:r>
          </a:p>
          <a:p>
            <a:pPr algn="just">
              <a:lnSpc>
                <a:spcPct val="150000"/>
              </a:lnSpc>
            </a:pPr>
            <a:r>
              <a:rPr lang="uk-UA" noProof="0" dirty="0"/>
              <a:t>Ось і підійшло до кінця наше заняття. Давайте пригадаємо всі корисні підказки, які ми отримали сьогодні. </a:t>
            </a:r>
          </a:p>
          <a:p>
            <a:pPr algn="just">
              <a:lnSpc>
                <a:spcPct val="150000"/>
              </a:lnSpc>
            </a:pPr>
            <a:endParaRPr lang="uk-UA" b="1" noProof="0" dirty="0"/>
          </a:p>
          <a:p>
            <a:pPr algn="just">
              <a:lnSpc>
                <a:spcPct val="150000"/>
              </a:lnSpc>
            </a:pPr>
            <a:r>
              <a:rPr lang="uk-UA" b="1" noProof="0" dirty="0"/>
              <a:t>Інструкція координатора: </a:t>
            </a:r>
            <a:r>
              <a:rPr lang="uk-UA" noProof="0" dirty="0"/>
              <a:t>зачитати підказки.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2071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b="1" noProof="0" dirty="0">
                <a:solidFill>
                  <a:schemeClr val="dk1"/>
                </a:solidFill>
              </a:rPr>
              <a:t>Підсумуйте: </a:t>
            </a:r>
          </a:p>
          <a:p>
            <a:r>
              <a:rPr lang="uk-UA" sz="1200" noProof="0" dirty="0" smtClean="0"/>
              <a:t>Вітаємо, </a:t>
            </a:r>
            <a:r>
              <a:rPr lang="uk-UA" sz="1200" noProof="0" dirty="0"/>
              <a:t>ви озброєні основними навичками свідомого та відповідального виборця. </a:t>
            </a:r>
            <a:r>
              <a:rPr lang="uk-UA" sz="1200" noProof="0" dirty="0" smtClean="0"/>
              <a:t>Пропонуємо </a:t>
            </a:r>
            <a:r>
              <a:rPr lang="uk-UA" sz="1200" noProof="0" dirty="0"/>
              <a:t>не зупинятися на цьому, а продовжувати вивчати свій медіапростір та кандидатів. Ось тут </a:t>
            </a:r>
            <a:r>
              <a:rPr lang="uk-UA" sz="1200" noProof="0" dirty="0" smtClean="0"/>
              <a:t>усі </a:t>
            </a:r>
            <a:r>
              <a:rPr lang="uk-UA" sz="1200" noProof="0" dirty="0"/>
              <a:t>ресурси, які допоможуть вам додатково дослідити </a:t>
            </a:r>
            <a:r>
              <a:rPr lang="uk-UA" sz="1200" noProof="0" dirty="0" err="1"/>
              <a:t>профайли</a:t>
            </a:r>
            <a:r>
              <a:rPr lang="uk-UA" sz="1200" noProof="0" dirty="0"/>
              <a:t> кандидатів в президенти та не обрати кота в мішку. </a:t>
            </a:r>
          </a:p>
          <a:p>
            <a:endParaRPr lang="uk-UA" noProof="0" dirty="0"/>
          </a:p>
          <a:p>
            <a:endParaRPr lang="uk-U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9877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Інструкції координатора:</a:t>
            </a:r>
          </a:p>
          <a:p>
            <a:r>
              <a:rPr lang="uk-UA" b="0" noProof="0" dirty="0"/>
              <a:t>Подякуйте учасникам. Скажіть, що нам </a:t>
            </a:r>
            <a:r>
              <a:rPr lang="uk-UA" b="0" noProof="0"/>
              <a:t>цікава </a:t>
            </a:r>
            <a:r>
              <a:rPr lang="uk-UA" b="0" noProof="0" smtClean="0"/>
              <a:t>їхня </a:t>
            </a:r>
            <a:r>
              <a:rPr lang="uk-UA" b="0" noProof="0" dirty="0"/>
              <a:t>думка щодо заняття, попросіть по можливості приділити ще </a:t>
            </a:r>
            <a:r>
              <a:rPr lang="uk-UA" b="0" noProof="0"/>
              <a:t>пару </a:t>
            </a:r>
            <a:r>
              <a:rPr lang="uk-UA" b="0" noProof="0" smtClean="0"/>
              <a:t>хвилин, </a:t>
            </a:r>
            <a:r>
              <a:rPr lang="uk-UA" b="0" noProof="0" dirty="0"/>
              <a:t>щоб залишити відгук через мобільні телефони.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152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>
                <a:solidFill>
                  <a:srgbClr val="000000"/>
                </a:solidFill>
              </a:rPr>
              <a:t>Текст координатора: </a:t>
            </a:r>
          </a:p>
          <a:p>
            <a:r>
              <a:rPr lang="uk-UA" noProof="0" dirty="0">
                <a:solidFill>
                  <a:srgbClr val="000000"/>
                </a:solidFill>
              </a:rPr>
              <a:t>А давайте перенесемось на певний час у країну котів - МУРЛЯНДІЮ. Це вигадана країна, де дуже скоро теж вибори. </a:t>
            </a:r>
          </a:p>
          <a:p>
            <a:r>
              <a:rPr lang="uk-UA" noProof="0" dirty="0">
                <a:solidFill>
                  <a:srgbClr val="000000"/>
                </a:solidFill>
              </a:rPr>
              <a:t>На вибори йдуть </a:t>
            </a:r>
            <a:r>
              <a:rPr lang="uk-UA" u="sng" noProof="0" dirty="0">
                <a:solidFill>
                  <a:srgbClr val="000000"/>
                </a:solidFill>
              </a:rPr>
              <a:t>ВСТАВТЕ КІЛЬКІСТЬ</a:t>
            </a:r>
            <a:r>
              <a:rPr lang="uk-UA" noProof="0" dirty="0">
                <a:solidFill>
                  <a:srgbClr val="000000"/>
                </a:solidFill>
              </a:rPr>
              <a:t> кандидатів (кількість </a:t>
            </a:r>
            <a:r>
              <a:rPr lang="uk-UA" noProof="0" dirty="0" smtClean="0">
                <a:solidFill>
                  <a:srgbClr val="000000"/>
                </a:solidFill>
              </a:rPr>
              <a:t>у </a:t>
            </a:r>
            <a:r>
              <a:rPr lang="uk-UA" noProof="0" dirty="0">
                <a:solidFill>
                  <a:srgbClr val="000000"/>
                </a:solidFill>
              </a:rPr>
              <a:t>залежності від кількості груп). </a:t>
            </a:r>
          </a:p>
          <a:p>
            <a:endParaRPr lang="uk-UA" noProof="0" dirty="0">
              <a:solidFill>
                <a:srgbClr val="000000"/>
              </a:solidFill>
            </a:endParaRPr>
          </a:p>
          <a:p>
            <a:pPr>
              <a:buClr>
                <a:schemeClr val="dk1"/>
              </a:buClr>
            </a:pPr>
            <a:r>
              <a:rPr lang="uk-UA" b="1" noProof="0" dirty="0"/>
              <a:t>Інструкція для координатора</a:t>
            </a:r>
            <a:r>
              <a:rPr lang="uk-UA" noProof="0" dirty="0"/>
              <a:t>: проведіть практичну вправу в малих групах, проведіть коротку дискусію та зробіть висновок до вправи. </a:t>
            </a:r>
          </a:p>
          <a:p>
            <a:endParaRPr lang="uk-UA" noProof="0" dirty="0">
              <a:solidFill>
                <a:srgbClr val="000000"/>
              </a:solidFill>
            </a:endParaRPr>
          </a:p>
          <a:p>
            <a:r>
              <a:rPr lang="uk-UA" noProof="0" dirty="0">
                <a:solidFill>
                  <a:srgbClr val="000000"/>
                </a:solidFill>
              </a:rPr>
              <a:t>Кроки: </a:t>
            </a:r>
          </a:p>
          <a:p>
            <a:endParaRPr lang="uk-UA" noProof="0" dirty="0">
              <a:solidFill>
                <a:srgbClr val="000000"/>
              </a:solidFill>
            </a:endParaRPr>
          </a:p>
          <a:p>
            <a:pPr marL="221644" indent="-221644">
              <a:buSzPts val="1200"/>
              <a:buFont typeface="Calibri"/>
              <a:buAutoNum type="arabicPeriod"/>
            </a:pPr>
            <a:r>
              <a:rPr lang="uk-UA" noProof="0" dirty="0">
                <a:solidFill>
                  <a:srgbClr val="000000"/>
                </a:solidFill>
              </a:rPr>
              <a:t>Об'єднайте людей у команди. Рекомендовано, аби було мінімум 2 групи. Максимальна кількість людей у групі – 7-10 осіб. </a:t>
            </a:r>
          </a:p>
          <a:p>
            <a:pPr marL="295525" indent="-151753">
              <a:buClr>
                <a:schemeClr val="dk1"/>
              </a:buClr>
              <a:buSzPts val="1200"/>
            </a:pPr>
            <a:endParaRPr lang="uk-UA" noProof="0" dirty="0">
              <a:solidFill>
                <a:srgbClr val="000000"/>
              </a:solidFill>
            </a:endParaRPr>
          </a:p>
          <a:p>
            <a:pPr marL="221644" indent="-221644">
              <a:buSzPts val="1200"/>
              <a:buFont typeface="Calibri"/>
              <a:buAutoNum type="arabicPeriod"/>
            </a:pPr>
            <a:r>
              <a:rPr lang="uk-UA" noProof="0" dirty="0">
                <a:solidFill>
                  <a:srgbClr val="000000"/>
                </a:solidFill>
              </a:rPr>
              <a:t>Призначте «кандидата» для кожної групи. Можливі імена кандидатів – </a:t>
            </a:r>
            <a:r>
              <a:rPr lang="uk-UA" noProof="0" dirty="0" err="1">
                <a:solidFill>
                  <a:srgbClr val="000000"/>
                </a:solidFill>
              </a:rPr>
              <a:t>Мурчик</a:t>
            </a:r>
            <a:r>
              <a:rPr lang="uk-UA" noProof="0" dirty="0">
                <a:solidFill>
                  <a:srgbClr val="000000"/>
                </a:solidFill>
              </a:rPr>
              <a:t>, </a:t>
            </a:r>
            <a:r>
              <a:rPr lang="uk-UA" noProof="0" dirty="0" err="1">
                <a:solidFill>
                  <a:srgbClr val="000000"/>
                </a:solidFill>
              </a:rPr>
              <a:t>Барсик</a:t>
            </a:r>
            <a:r>
              <a:rPr lang="uk-UA" noProof="0" dirty="0">
                <a:solidFill>
                  <a:srgbClr val="000000"/>
                </a:solidFill>
              </a:rPr>
              <a:t>, Пушинка, </a:t>
            </a:r>
            <a:r>
              <a:rPr lang="uk-UA" noProof="0" dirty="0" err="1">
                <a:solidFill>
                  <a:srgbClr val="000000"/>
                </a:solidFill>
              </a:rPr>
              <a:t>Боня</a:t>
            </a:r>
            <a:r>
              <a:rPr lang="uk-UA" noProof="0" dirty="0">
                <a:solidFill>
                  <a:srgbClr val="000000"/>
                </a:solidFill>
              </a:rPr>
              <a:t>. </a:t>
            </a:r>
          </a:p>
          <a:p>
            <a:pPr marL="228600" indent="-228600">
              <a:buFont typeface="+mj-lt"/>
              <a:buAutoNum type="arabicPeriod"/>
            </a:pPr>
            <a:endParaRPr lang="uk-UA" noProof="0" dirty="0">
              <a:solidFill>
                <a:srgbClr val="000000"/>
              </a:solidFill>
            </a:endParaRPr>
          </a:p>
          <a:p>
            <a:pPr marL="221644" indent="-233293">
              <a:buClr>
                <a:srgbClr val="000000"/>
              </a:buClr>
              <a:buSzPts val="1400"/>
              <a:buAutoNum type="arabicPeriod"/>
            </a:pPr>
            <a:r>
              <a:rPr lang="uk-UA" noProof="0" dirty="0">
                <a:solidFill>
                  <a:srgbClr val="000000"/>
                </a:solidFill>
              </a:rPr>
              <a:t>Оголосіть завдання: придумайте агітаційне гасло для вашого кандидата в президенти. Дайте командам 5 хвилин.</a:t>
            </a:r>
          </a:p>
          <a:p>
            <a:pPr marL="372372" indent="-228600">
              <a:buClr>
                <a:schemeClr val="dk1"/>
              </a:buClr>
              <a:buSzPts val="1200"/>
              <a:buFont typeface="+mj-lt"/>
              <a:buAutoNum type="arabicPeriod"/>
            </a:pPr>
            <a:endParaRPr lang="uk-UA" noProof="0" dirty="0">
              <a:solidFill>
                <a:srgbClr val="000000"/>
              </a:solidFill>
            </a:endParaRPr>
          </a:p>
          <a:p>
            <a:pPr marL="221644" indent="-221644">
              <a:buSzPts val="1200"/>
              <a:buFont typeface="Calibri"/>
              <a:buAutoNum type="arabicPeriod"/>
            </a:pPr>
            <a:r>
              <a:rPr lang="uk-UA" noProof="0" dirty="0">
                <a:solidFill>
                  <a:srgbClr val="000000"/>
                </a:solidFill>
              </a:rPr>
              <a:t>Попросіть представників кожної команди презентувати результати – зачитати.</a:t>
            </a:r>
          </a:p>
          <a:p>
            <a:pPr marL="372372" indent="-228600">
              <a:buClr>
                <a:schemeClr val="dk1"/>
              </a:buClr>
              <a:buSzPts val="1200"/>
              <a:buFont typeface="+mj-lt"/>
              <a:buAutoNum type="arabicPeriod"/>
            </a:pPr>
            <a:endParaRPr lang="uk-UA" noProof="0" dirty="0">
              <a:solidFill>
                <a:srgbClr val="000000"/>
              </a:solidFill>
            </a:endParaRPr>
          </a:p>
          <a:p>
            <a:pPr marL="221644" indent="-221644">
              <a:buSzPts val="1200"/>
              <a:buFont typeface="Calibri"/>
              <a:buAutoNum type="arabicPeriod"/>
            </a:pPr>
            <a:r>
              <a:rPr lang="uk-UA" noProof="0" dirty="0">
                <a:solidFill>
                  <a:srgbClr val="000000"/>
                </a:solidFill>
              </a:rPr>
              <a:t>Після презентації усіх команд </a:t>
            </a:r>
            <a:r>
              <a:rPr lang="uk-UA" noProof="0" dirty="0" err="1">
                <a:solidFill>
                  <a:srgbClr val="000000"/>
                </a:solidFill>
              </a:rPr>
              <a:t>поставте</a:t>
            </a:r>
            <a:r>
              <a:rPr lang="uk-UA" noProof="0" dirty="0">
                <a:solidFill>
                  <a:srgbClr val="000000"/>
                </a:solidFill>
              </a:rPr>
              <a:t> запитання до аудиторії: Яке гасло найпереконливіше і чому?</a:t>
            </a:r>
          </a:p>
          <a:p>
            <a:pPr marL="372372" indent="-228600">
              <a:buClr>
                <a:schemeClr val="dk1"/>
              </a:buClr>
              <a:buSzPts val="1200"/>
              <a:buFont typeface="+mj-lt"/>
              <a:buAutoNum type="arabicPeriod"/>
            </a:pPr>
            <a:endParaRPr lang="uk-UA" noProof="0" dirty="0">
              <a:solidFill>
                <a:srgbClr val="000000"/>
              </a:solidFill>
            </a:endParaRPr>
          </a:p>
          <a:p>
            <a:pPr marL="221644" indent="-221644">
              <a:buSzPts val="1200"/>
              <a:buFont typeface="Calibri"/>
              <a:buAutoNum type="arabicPeriod"/>
            </a:pPr>
            <a:r>
              <a:rPr lang="uk-UA" b="1" noProof="0" dirty="0">
                <a:solidFill>
                  <a:srgbClr val="000000"/>
                </a:solidFill>
              </a:rPr>
              <a:t>Зробіть висновок: щойно ви спробували себе у ролі політичних технологів. Приблизно так і створюються слогани сучасних політиків. </a:t>
            </a:r>
          </a:p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274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Інструкція координатора: </a:t>
            </a:r>
            <a:r>
              <a:rPr lang="uk-UA" noProof="0" dirty="0" err="1"/>
              <a:t>поставте</a:t>
            </a:r>
            <a:r>
              <a:rPr lang="uk-UA" noProof="0" dirty="0"/>
              <a:t> запитання до аудиторії: “Як ви думаєте, що це?”. Коли люди скажуть свою думку, перейдіть до тексту координатора. </a:t>
            </a:r>
          </a:p>
          <a:p>
            <a:endParaRPr lang="uk-UA" b="1" noProof="0" dirty="0"/>
          </a:p>
          <a:p>
            <a:r>
              <a:rPr lang="uk-UA" b="1" noProof="0" dirty="0"/>
              <a:t>Текст координатора: </a:t>
            </a:r>
          </a:p>
          <a:p>
            <a:r>
              <a:rPr lang="uk-UA" noProof="0" dirty="0"/>
              <a:t>На слайді - </a:t>
            </a:r>
            <a:r>
              <a:rPr lang="uk-UA" b="1" noProof="0" dirty="0"/>
              <a:t>мотиви підсвідомого впливу</a:t>
            </a:r>
            <a:r>
              <a:rPr lang="uk-UA" noProof="0" dirty="0"/>
              <a:t>, якими користуються під час розробки передвиборчих кампаній. Це принципи за якими відбувається вплив на виборців. </a:t>
            </a:r>
          </a:p>
          <a:p>
            <a:endParaRPr lang="uk-UA" noProof="0" dirty="0"/>
          </a:p>
          <a:p>
            <a:r>
              <a:rPr lang="uk-UA" noProof="0" dirty="0"/>
              <a:t>Існує 14 базових мотивів (джерело: посібник “</a:t>
            </a:r>
            <a:r>
              <a:rPr lang="uk-UA" noProof="0" dirty="0" err="1"/>
              <a:t>Медіаосвіта</a:t>
            </a:r>
            <a:r>
              <a:rPr lang="uk-UA" noProof="0" dirty="0"/>
              <a:t> та </a:t>
            </a:r>
            <a:r>
              <a:rPr lang="uk-UA" noProof="0" dirty="0" err="1"/>
              <a:t>медіаграмотність</a:t>
            </a:r>
            <a:r>
              <a:rPr lang="uk-UA" noProof="0" dirty="0"/>
              <a:t>: підручник”, автори: В. Ф. Іванов, О. В. </a:t>
            </a:r>
            <a:r>
              <a:rPr lang="uk-UA" noProof="0" dirty="0" err="1"/>
              <a:t>Волошенюк</a:t>
            </a:r>
            <a:r>
              <a:rPr lang="uk-UA" noProof="0" dirty="0"/>
              <a:t>), тут представлені 10 із них.  </a:t>
            </a:r>
          </a:p>
          <a:p>
            <a:endParaRPr lang="uk-UA" noProof="0" dirty="0"/>
          </a:p>
          <a:p>
            <a:r>
              <a:rPr lang="uk-UA" noProof="0" dirty="0"/>
              <a:t>Секрет технології у тому, що гасло, створене за такою технологією - не відображає дійсність. Його мета - захопити увагу, маніпулюючи базовими потребами, нагальними проблемами та емоціями виборців. </a:t>
            </a:r>
          </a:p>
          <a:p>
            <a:endParaRPr lang="uk-UA" noProof="0" dirty="0"/>
          </a:p>
          <a:p>
            <a:r>
              <a:rPr lang="uk-UA" noProof="0" dirty="0"/>
              <a:t>Розглянемо приклади з </a:t>
            </a:r>
            <a:r>
              <a:rPr lang="uk-UA" noProof="0" dirty="0" err="1"/>
              <a:t>Мурляндії</a:t>
            </a:r>
            <a:r>
              <a:rPr lang="uk-UA" noProof="0" dirty="0"/>
              <a:t>. </a:t>
            </a:r>
          </a:p>
          <a:p>
            <a:endParaRPr lang="uk-UA" noProof="0" dirty="0"/>
          </a:p>
          <a:p>
            <a:r>
              <a:rPr lang="uk-UA" b="1" noProof="0" dirty="0"/>
              <a:t>Інструкція координатора: </a:t>
            </a:r>
            <a:r>
              <a:rPr lang="uk-UA" noProof="0" dirty="0"/>
              <a:t>на наступних слайдах ви будете грати в гру. Покажіть групі слайди з гаслами</a:t>
            </a:r>
            <a:r>
              <a:rPr lang="en-US" noProof="0" dirty="0"/>
              <a:t> </a:t>
            </a:r>
            <a:r>
              <a:rPr lang="uk-UA" noProof="0" dirty="0"/>
              <a:t>та попросіть знайти відповідні мотиви. 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69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10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err="1"/>
              <a:t>Інструкція</a:t>
            </a:r>
            <a:r>
              <a:rPr lang="ru-RU" sz="1200" b="1" dirty="0"/>
              <a:t> координатора: </a:t>
            </a:r>
            <a:r>
              <a:rPr lang="ru-RU" sz="1200" dirty="0" err="1"/>
              <a:t>поставте</a:t>
            </a:r>
            <a:r>
              <a:rPr lang="ru-RU" sz="1200" dirty="0"/>
              <a:t> </a:t>
            </a:r>
            <a:r>
              <a:rPr lang="ru-RU" sz="1200" dirty="0" err="1"/>
              <a:t>аудиторії</a:t>
            </a:r>
            <a:r>
              <a:rPr lang="ru-RU" sz="1200" dirty="0"/>
              <a:t> </a:t>
            </a:r>
            <a:r>
              <a:rPr lang="ru-RU" sz="1200" dirty="0" err="1"/>
              <a:t>питання</a:t>
            </a:r>
            <a:r>
              <a:rPr lang="ru-RU" sz="1200" dirty="0"/>
              <a:t>: “</a:t>
            </a:r>
            <a:r>
              <a:rPr lang="ru-RU" sz="1200" dirty="0" err="1"/>
              <a:t>Що</a:t>
            </a:r>
            <a:r>
              <a:rPr lang="ru-RU" sz="1200" dirty="0"/>
              <a:t> </a:t>
            </a:r>
            <a:r>
              <a:rPr lang="ru-RU" sz="1200" dirty="0" err="1"/>
              <a:t>об’єднує</a:t>
            </a:r>
            <a:r>
              <a:rPr lang="ru-RU" sz="1200" dirty="0"/>
              <a:t> </a:t>
            </a:r>
            <a:r>
              <a:rPr lang="ru-RU" sz="1200" dirty="0" err="1"/>
              <a:t>всі</a:t>
            </a:r>
            <a:r>
              <a:rPr lang="ru-RU" sz="1200" dirty="0"/>
              <a:t> </a:t>
            </a:r>
            <a:r>
              <a:rPr lang="ru-RU" sz="1200" dirty="0" err="1"/>
              <a:t>ці</a:t>
            </a:r>
            <a:r>
              <a:rPr lang="ru-RU" sz="1200" dirty="0"/>
              <a:t> гасла?”. </a:t>
            </a:r>
            <a:endParaRPr lang="ru-R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4092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 </a:t>
            </a:r>
          </a:p>
          <a:p>
            <a:r>
              <a:rPr lang="uk-UA" noProof="0" dirty="0">
                <a:solidFill>
                  <a:schemeClr val="dk1"/>
                </a:solidFill>
              </a:rPr>
              <a:t>Саме такими цінностями маніпулюють політики,</a:t>
            </a:r>
            <a:r>
              <a:rPr lang="uk-UA" noProof="0" dirty="0"/>
              <a:t> </a:t>
            </a:r>
            <a:r>
              <a:rPr lang="uk-UA" b="1" noProof="0" dirty="0"/>
              <a:t>викликаючи у нас емоції. </a:t>
            </a:r>
            <a:endParaRPr lang="uk-UA" noProof="0" dirty="0"/>
          </a:p>
          <a:p>
            <a:endParaRPr lang="uk-UA" noProof="0" dirty="0"/>
          </a:p>
          <a:p>
            <a:r>
              <a:rPr lang="uk-UA" noProof="0" dirty="0"/>
              <a:t>Всі ці гасла є ознаками популізму. Популізм </a:t>
            </a:r>
            <a:r>
              <a:rPr lang="uk-UA" noProof="0" dirty="0" smtClean="0"/>
              <a:t>– це </a:t>
            </a:r>
            <a:r>
              <a:rPr lang="uk-UA" noProof="0" dirty="0"/>
              <a:t>риторика, яка застосовується для впливу на думку громадян. Для риторики характерно: </a:t>
            </a:r>
          </a:p>
          <a:p>
            <a:pPr marL="419344" indent="-279562">
              <a:buSzPts val="1200"/>
              <a:buAutoNum type="arabicParenR"/>
            </a:pPr>
            <a:r>
              <a:rPr lang="uk-UA" noProof="0" dirty="0"/>
              <a:t>маніпуляції</a:t>
            </a:r>
            <a:r>
              <a:rPr lang="uk-UA" noProof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цінностями та потребами</a:t>
            </a:r>
            <a:endParaRPr lang="uk-UA" noProof="0" dirty="0"/>
          </a:p>
          <a:p>
            <a:pPr marL="419344" indent="-279562">
              <a:buSzPts val="1200"/>
              <a:buAutoNum type="arabicParenR"/>
            </a:pPr>
            <a:r>
              <a:rPr lang="uk-UA" noProof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вплив на емоції</a:t>
            </a:r>
            <a:endParaRPr lang="uk-UA" noProof="0" dirty="0"/>
          </a:p>
          <a:p>
            <a:pPr marL="419344" indent="-279562">
              <a:buSzPts val="1200"/>
              <a:buAutoNum type="arabicParenR"/>
            </a:pPr>
            <a:r>
              <a:rPr lang="uk-UA" noProof="0" dirty="0">
                <a:solidFill>
                  <a:schemeClr val="dk1"/>
                </a:solidFill>
              </a:rPr>
              <a:t>протиставлення інтересів «простих людей» інтересам еліти</a:t>
            </a:r>
          </a:p>
          <a:p>
            <a:pPr marL="419344" indent="-279562">
              <a:buSzPts val="1200"/>
              <a:buAutoNum type="arabicParenR"/>
            </a:pPr>
            <a:r>
              <a:rPr lang="uk-UA" noProof="0" dirty="0"/>
              <a:t>“близькість” до народу</a:t>
            </a:r>
          </a:p>
          <a:p>
            <a:pPr marL="419344" indent="-279562">
              <a:buSzPts val="1200"/>
              <a:buAutoNum type="arabicParenR"/>
            </a:pPr>
            <a:r>
              <a:rPr lang="uk-UA" noProof="0" dirty="0"/>
              <a:t>прості рішення для непростих проблем</a:t>
            </a:r>
          </a:p>
          <a:p>
            <a:pPr marL="419344" indent="-279562">
              <a:buSzPts val="1200"/>
              <a:buAutoNum type="arabicParenR"/>
            </a:pPr>
            <a:r>
              <a:rPr lang="uk-UA" noProof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застосов</a:t>
            </a:r>
            <a:r>
              <a:rPr lang="uk-UA" noProof="0" dirty="0"/>
              <a:t>ують</a:t>
            </a:r>
            <a:r>
              <a:rPr lang="uk-UA" noProof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риторику звинувачень та розпалювання протиріч</a:t>
            </a:r>
            <a:endParaRPr lang="uk-UA" noProof="0" dirty="0"/>
          </a:p>
          <a:p>
            <a:endParaRPr lang="uk-UA" noProof="0" dirty="0"/>
          </a:p>
          <a:p>
            <a:r>
              <a:rPr lang="uk-UA" noProof="0" dirty="0"/>
              <a:t>ВАЖЛИВО СКАЗАТИ! Популізм існував завжди. Але в чому небезпека популізму зараз? Саме доступність медіа дозволяє популістам максимально достукатися до виборця, який </a:t>
            </a:r>
            <a:r>
              <a:rPr lang="uk-UA" noProof="0" dirty="0" err="1"/>
              <a:t>емоційно</a:t>
            </a:r>
            <a:r>
              <a:rPr lang="uk-UA" noProof="0" dirty="0"/>
              <a:t> реагуючи, поширює інформацію далі на коло друзів та рідних через соціальні мережі, месенджери. Таким чином, звичайні громадяни самі сприяють поширенню популізму.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897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noProof="0" dirty="0"/>
              <a:t>Текст координатора: </a:t>
            </a:r>
          </a:p>
          <a:p>
            <a:r>
              <a:rPr lang="uk-UA" noProof="0" dirty="0"/>
              <a:t>Ніхто не хоче потрапити на гачок маніпулятора. Наш обов’язок як громадян - зробити відповідальний вибір, на який не будуть впливати </a:t>
            </a:r>
            <a:r>
              <a:rPr lang="uk-UA" noProof="0" dirty="0" err="1"/>
              <a:t>популістичні</a:t>
            </a:r>
            <a:r>
              <a:rPr lang="uk-UA" noProof="0" dirty="0"/>
              <a:t> лозунги, пусті оцінки та яскраві картинки. А який буде базуватись на повному дослідженні питання, фактах та раціональних аргументах. </a:t>
            </a:r>
          </a:p>
          <a:p>
            <a:endParaRPr lang="uk-UA" noProof="0" dirty="0"/>
          </a:p>
          <a:p>
            <a:r>
              <a:rPr lang="uk-UA" noProof="0" dirty="0"/>
              <a:t>На наступних слайдах - інструменти, які ви можете використовувати на практиці.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9CA20-C4EC-464C-874B-A9646706AB0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27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173AC6-2AFC-44D0-8328-DF4304671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85DD6C2-65B3-4D07-A011-7F7454484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D1AF7-3F1F-4428-9887-154B0337EBD0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5F894D9-2D61-470A-8BB5-49BBEBB92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51B310B-0FF3-4BEE-951F-CB5DF888C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E1A29-CE0D-41E5-961B-AB6576518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998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E7BE78F-C5FD-4C44-9F91-90ED89F81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171" y="402652"/>
            <a:ext cx="9223058" cy="1461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C9985B1-43AA-4450-A501-CD2BD1A59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171" y="2013259"/>
            <a:ext cx="9223058" cy="4798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E341778-23DB-4ECE-BD82-9EC4712B9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171" y="7009642"/>
            <a:ext cx="24060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D1AF7-3F1F-4428-9887-154B0337EBD0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0FC7B6A-E1C6-4BAB-925B-1CE1711A7F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2189" y="7009642"/>
            <a:ext cx="3609023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A853C9-B606-4682-973F-F279D2509D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52214" y="7009642"/>
            <a:ext cx="24060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E1A29-CE0D-41E5-961B-AB6576518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56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802020" rtl="0" eaLnBrk="1" latinLnBrk="0" hangingPunct="1">
        <a:lnSpc>
          <a:spcPct val="90000"/>
        </a:lnSpc>
        <a:spcBef>
          <a:spcPct val="0"/>
        </a:spcBef>
        <a:buNone/>
        <a:defRPr sz="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0505" indent="-200505" algn="l" defTabSz="802020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sz="2456" kern="1200">
          <a:solidFill>
            <a:schemeClr val="tx1"/>
          </a:solidFill>
          <a:latin typeface="+mn-lt"/>
          <a:ea typeface="+mn-ea"/>
          <a:cs typeface="+mn-cs"/>
        </a:defRPr>
      </a:lvl1pPr>
      <a:lvl2pPr marL="60151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0252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40353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80454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20555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60656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300757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40858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101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202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303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404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505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606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707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808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9DEA3C7D-3ED0-4DAB-8380-4911DF92C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A drawing of a cartoon character&#10;&#10;Description generated with high confidence">
            <a:extLst>
              <a:ext uri="{FF2B5EF4-FFF2-40B4-BE49-F238E27FC236}">
                <a16:creationId xmlns:a16="http://schemas.microsoft.com/office/drawing/2014/main" xmlns="" id="{54DEC31F-F5EA-46C4-A145-60E5FA224A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2"/>
            <a:ext cx="10693400" cy="756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53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6F1CB2E8-39E4-4D6B-B0A6-93EC174B4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7504C31-3CF6-45C8-BEEF-9BDB767F463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764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CDADD105-623D-46F2-9FA9-B024ED195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91CDD66-7AAA-47C2-A666-89F1DB308FE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0376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01722749-BC2E-4630-B61F-8875ABCDA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635C24A-101B-4AA4-90DC-6B50DC76A13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00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F6BFF9CC-D28A-4CF3-83D0-786E84CC4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4CCF2D7-8398-4CC0-BE3E-4401A12ACD4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2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1DB885B6-8662-46AA-99D2-5E7A78155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C1D0A30-9D92-457A-9886-1D55E58D3C7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522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E36C9A18-1290-48CA-8B9C-F8476636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B046E87-03BD-4428-BA61-ABF881B5501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042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AF144DC6-FE22-4AFA-90E7-70D441135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5F7D51B-E0E7-4D57-AF33-68F511B70A0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2888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20AB7630-CA8D-49B3-827B-063F67B57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A4ADAF4-DF95-4A15-8972-D08109AB1E2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8839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CDB6D529-C653-487A-A063-D520FEF8E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965E648-EFAF-42F6-A69A-173C9A26403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920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EA2DC9C0-2125-486B-B10F-84D8409A9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5BA4028-5813-4B38-A82B-AEEDB42FC44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420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443A5B34-FB74-4547-9AC8-AFDE9DCAF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AC38E14-2A48-4342-A8BC-EA53E384A85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111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8B1C6C73-5D52-4731-B245-AE1ADD161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46E8A86-E190-4373-9099-E96CE4C8598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673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86376690-0616-4DD6-8016-B788907D8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C2A7498-994B-409E-ADD6-4C48CDE2897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917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267D51A4-3314-4C92-A668-A539361FE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6F02F8B-06F9-4147-B2FA-DE9B29471E2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30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3149C77E-CED8-44E3-9BF6-7FCFEDFE5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51ED500-A89B-4065-94EE-AD6C786A701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0082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BFB0B9B1-1DAB-4831-9B49-364411294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A5FF313E-AE1B-4A59-A11D-5C44BFC2C4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2"/>
            <a:ext cx="10693400" cy="756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0850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E984AE93-C216-4850-904D-D078C362A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C421C3C-E11D-435C-8327-08C71552F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2"/>
            <a:ext cx="10693400" cy="756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4492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61597513-0204-4210-9C91-F74E1F69D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370330" marR="5080" indent="-1358265">
              <a:lnSpc>
                <a:spcPct val="100499"/>
              </a:lnSpc>
              <a:spcBef>
                <a:spcPts val="90"/>
              </a:spcBef>
            </a:pPr>
            <a:r>
              <a:rPr lang="ru-RU" sz="5050" spc="80">
                <a:solidFill>
                  <a:srgbClr val="EE3431"/>
                </a:solidFill>
              </a:rPr>
              <a:t>ЩО </a:t>
            </a:r>
            <a:r>
              <a:rPr lang="ru-RU" sz="5050" spc="125">
                <a:solidFill>
                  <a:srgbClr val="EE3431"/>
                </a:solidFill>
              </a:rPr>
              <a:t>ОБ’ЄДНУЄ </a:t>
            </a:r>
            <a:r>
              <a:rPr lang="ru-RU" sz="5050" spc="135">
                <a:solidFill>
                  <a:srgbClr val="EE3431"/>
                </a:solidFill>
              </a:rPr>
              <a:t>ВСІ  </a:t>
            </a:r>
            <a:r>
              <a:rPr lang="ru-RU" sz="5050" spc="75">
                <a:solidFill>
                  <a:srgbClr val="EE3431"/>
                </a:solidFill>
              </a:rPr>
              <a:t>ЦІ</a:t>
            </a:r>
            <a:r>
              <a:rPr lang="ru-RU" sz="5050" spc="240">
                <a:solidFill>
                  <a:srgbClr val="EE3431"/>
                </a:solidFill>
              </a:rPr>
              <a:t> </a:t>
            </a:r>
            <a:r>
              <a:rPr lang="ru-RU" sz="5050" spc="135">
                <a:solidFill>
                  <a:srgbClr val="EE3431"/>
                </a:solidFill>
              </a:rPr>
              <a:t>ГАСЛА?</a:t>
            </a:r>
            <a:endParaRPr lang="ru-RU" sz="50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DBA2EA1-680A-46DF-BFE5-6AA5B78689F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055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CFD7FD30-18BE-4A8A-A33E-E9D72F00A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370330" marR="5080" indent="-1358265">
              <a:lnSpc>
                <a:spcPct val="100499"/>
              </a:lnSpc>
              <a:spcBef>
                <a:spcPts val="90"/>
              </a:spcBef>
            </a:pPr>
            <a:r>
              <a:rPr lang="ru-RU" sz="5050" spc="80">
                <a:solidFill>
                  <a:srgbClr val="EE3431"/>
                </a:solidFill>
              </a:rPr>
              <a:t>ЩО </a:t>
            </a:r>
            <a:r>
              <a:rPr lang="ru-RU" sz="5050" spc="125">
                <a:solidFill>
                  <a:srgbClr val="EE3431"/>
                </a:solidFill>
              </a:rPr>
              <a:t>ОБ’ЄДНУЄ </a:t>
            </a:r>
            <a:r>
              <a:rPr lang="ru-RU" sz="5050" spc="135">
                <a:solidFill>
                  <a:srgbClr val="EE3431"/>
                </a:solidFill>
              </a:rPr>
              <a:t>ВСІ  </a:t>
            </a:r>
            <a:r>
              <a:rPr lang="ru-RU" sz="5050" spc="75">
                <a:solidFill>
                  <a:srgbClr val="EE3431"/>
                </a:solidFill>
              </a:rPr>
              <a:t>ЦІ</a:t>
            </a:r>
            <a:r>
              <a:rPr lang="ru-RU" sz="5050" spc="240">
                <a:solidFill>
                  <a:srgbClr val="EE3431"/>
                </a:solidFill>
              </a:rPr>
              <a:t> </a:t>
            </a:r>
            <a:r>
              <a:rPr lang="ru-RU" sz="5050" spc="135">
                <a:solidFill>
                  <a:srgbClr val="EE3431"/>
                </a:solidFill>
              </a:rPr>
              <a:t>ГАСЛА?</a:t>
            </a:r>
            <a:endParaRPr lang="ru-RU" sz="50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DB55BFE-00FE-4919-A784-00F1CCE407D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2103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51B3368B-E48C-4CF6-876C-B59805175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ru-RU" sz="5050" spc="80">
                <a:solidFill>
                  <a:srgbClr val="FFFFFF"/>
                </a:solidFill>
              </a:rPr>
              <a:t>ЩО</a:t>
            </a:r>
            <a:r>
              <a:rPr lang="ru-RU" sz="5050" spc="180">
                <a:solidFill>
                  <a:srgbClr val="FFFFFF"/>
                </a:solidFill>
              </a:rPr>
              <a:t> </a:t>
            </a:r>
            <a:r>
              <a:rPr lang="ru-RU" sz="5050" spc="140">
                <a:solidFill>
                  <a:srgbClr val="FFFFFF"/>
                </a:solidFill>
              </a:rPr>
              <a:t>РОБИТИ?</a:t>
            </a:r>
            <a:endParaRPr lang="ru-RU" sz="50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D1B3852-54EF-4C3C-8C96-56F8E28AECA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8705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73E2E967-3B57-4A75-8358-2E2D69735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412365" marR="5080" indent="-1934210" algn="ctr">
              <a:lnSpc>
                <a:spcPct val="100499"/>
              </a:lnSpc>
              <a:spcBef>
                <a:spcPts val="90"/>
              </a:spcBef>
            </a:pPr>
            <a:r>
              <a:rPr lang="uk-UA" sz="5000" spc="125"/>
              <a:t>       ОЗНАЙОМИТИСЬ З </a:t>
            </a:r>
            <a:br>
              <a:rPr lang="uk-UA" sz="5000" spc="125"/>
            </a:br>
            <a:r>
              <a:rPr lang="uk-UA" sz="5000" spc="140"/>
              <a:t>ПРОГРАМАМИ КАНДИДАТІВ</a:t>
            </a:r>
            <a:endParaRPr lang="uk-UA" sz="5000" spc="14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525AFED-74C8-42E9-BB65-75F2B14BA9A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24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5C6F2C5C-F2A1-4DD3-8ED2-EA641D763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4800"/>
              <a:t>Я</a:t>
            </a:r>
            <a:r>
              <a:rPr lang="ru-RU" sz="4800" spc="140"/>
              <a:t> </a:t>
            </a:r>
            <a:r>
              <a:rPr lang="ru-RU" sz="4800" spc="75"/>
              <a:t>МАЮ</a:t>
            </a:r>
            <a:endParaRPr lang="ru-RU" sz="4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DC6C763-FC9F-4702-AB2C-4BDAE3F1C91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3163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72FE0F82-A385-4EDB-B12E-8FA0E2608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80465" marR="5080" indent="-927100">
              <a:lnSpc>
                <a:spcPct val="100499"/>
              </a:lnSpc>
              <a:spcBef>
                <a:spcPts val="90"/>
              </a:spcBef>
            </a:pPr>
            <a:r>
              <a:rPr lang="ru-RU" spc="125"/>
              <a:t>ПЕРЕВІРИТИ </a:t>
            </a:r>
            <a:r>
              <a:rPr lang="ru-RU" spc="140"/>
              <a:t>КАНДИДАТА  </a:t>
            </a:r>
            <a:r>
              <a:rPr lang="ru-RU" spc="75"/>
              <a:t>НА</a:t>
            </a:r>
            <a:r>
              <a:rPr lang="ru-RU" spc="235"/>
              <a:t> </a:t>
            </a:r>
            <a:r>
              <a:rPr lang="ru-RU" spc="140"/>
              <a:t>ДОБРОЧЕСНІСТЬ</a:t>
            </a:r>
            <a:endParaRPr lang="ru-RU" spc="14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0F142B5-16B1-4E83-A22E-B9328EE7092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663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FAB5782F-C4A0-41BA-971B-4EBCB0CC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394710" marR="5080" indent="-2347595">
              <a:lnSpc>
                <a:spcPct val="100499"/>
              </a:lnSpc>
              <a:spcBef>
                <a:spcPts val="90"/>
              </a:spcBef>
            </a:pPr>
            <a:r>
              <a:rPr lang="ru-RU" spc="125"/>
              <a:t>ПЕРЕВІРИТИ </a:t>
            </a:r>
            <a:r>
              <a:rPr lang="ru-RU" spc="135"/>
              <a:t>СТАТКИ  </a:t>
            </a:r>
            <a:r>
              <a:rPr lang="ru-RU" spc="140"/>
              <a:t>ПАРТІЙ</a:t>
            </a:r>
            <a:endParaRPr lang="ru-RU" spc="14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A48D8EE-6CF0-4C34-9AC1-24720018BDF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4278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7A7CB705-F45D-4FAB-BBF6-32C986467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229485" marR="5080" indent="-2217420">
              <a:lnSpc>
                <a:spcPct val="100499"/>
              </a:lnSpc>
              <a:spcBef>
                <a:spcPts val="90"/>
              </a:spcBef>
            </a:pPr>
            <a:r>
              <a:rPr lang="ru-RU" sz="5050" spc="125">
                <a:solidFill>
                  <a:srgbClr val="EE3431"/>
                </a:solidFill>
              </a:rPr>
              <a:t>ПЕРЕВІРИТИ </a:t>
            </a:r>
            <a:r>
              <a:rPr lang="ru-RU" sz="5050" spc="140">
                <a:solidFill>
                  <a:srgbClr val="EE3431"/>
                </a:solidFill>
              </a:rPr>
              <a:t>КАНДИДАТА  </a:t>
            </a:r>
            <a:r>
              <a:rPr lang="ru-RU" sz="5050" spc="75">
                <a:solidFill>
                  <a:srgbClr val="EE3431"/>
                </a:solidFill>
              </a:rPr>
              <a:t>НА</a:t>
            </a:r>
            <a:r>
              <a:rPr lang="ru-RU" sz="5050" spc="240">
                <a:solidFill>
                  <a:srgbClr val="EE3431"/>
                </a:solidFill>
              </a:rPr>
              <a:t> </a:t>
            </a:r>
            <a:r>
              <a:rPr lang="ru-RU" sz="5050" spc="145">
                <a:solidFill>
                  <a:srgbClr val="EE3431"/>
                </a:solidFill>
              </a:rPr>
              <a:t>ШКОДУ</a:t>
            </a:r>
            <a:endParaRPr lang="ru-RU" sz="505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0990215-CE1F-4A51-ACF5-A5B77552F51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0284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17ABF470-2D08-47F5-B153-71E13165A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541780" marR="5080" indent="-1529715">
              <a:lnSpc>
                <a:spcPct val="100499"/>
              </a:lnSpc>
              <a:spcBef>
                <a:spcPts val="90"/>
              </a:spcBef>
            </a:pPr>
            <a:r>
              <a:rPr lang="ru-RU" sz="5050" spc="125">
                <a:solidFill>
                  <a:srgbClr val="EE3431"/>
                </a:solidFill>
              </a:rPr>
              <a:t>ПЕРЕВІРИТИ </a:t>
            </a:r>
            <a:r>
              <a:rPr lang="ru-RU" sz="5050" spc="135">
                <a:solidFill>
                  <a:srgbClr val="EE3431"/>
                </a:solidFill>
              </a:rPr>
              <a:t>СТАТКИ  </a:t>
            </a:r>
            <a:r>
              <a:rPr lang="ru-RU" sz="5050" spc="140">
                <a:solidFill>
                  <a:srgbClr val="EE3431"/>
                </a:solidFill>
              </a:rPr>
              <a:t>КАНДИДАТА</a:t>
            </a:r>
            <a:endParaRPr lang="ru-RU" sz="505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E93F58E-17B3-4596-8FAC-B834DA150CF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878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1FF0413B-6A74-48E8-A7EF-798D5FE3F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ru-RU" sz="5050" spc="120">
                <a:solidFill>
                  <a:srgbClr val="FFFFFF"/>
                </a:solidFill>
              </a:rPr>
              <a:t>ФАКТИ </a:t>
            </a:r>
            <a:r>
              <a:rPr lang="ru-RU" sz="5050" spc="75">
                <a:solidFill>
                  <a:srgbClr val="FFFFFF"/>
                </a:solidFill>
              </a:rPr>
              <a:t>ТА</a:t>
            </a:r>
            <a:r>
              <a:rPr lang="ru-RU" sz="5050" spc="335">
                <a:solidFill>
                  <a:srgbClr val="FFFFFF"/>
                </a:solidFill>
              </a:rPr>
              <a:t> </a:t>
            </a:r>
            <a:r>
              <a:rPr lang="ru-RU" sz="5050" spc="135">
                <a:solidFill>
                  <a:srgbClr val="FFFFFF"/>
                </a:solidFill>
              </a:rPr>
              <a:t>СУДЖЕННЯ</a:t>
            </a:r>
            <a:endParaRPr lang="ru-RU" sz="505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ADFC0CF-4D7A-47A5-A356-0C689E9897C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3869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1CCE00B2-F658-4377-B576-0D061767E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B476D65-2E0B-4CBF-9E61-CEACDDC91BE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849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8FBE2401-3612-480E-9FB0-7668F9668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E6F22BD-0620-4ADD-B781-95E20904AE4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5309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A198AE4D-7310-492A-AEF4-03A889B24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C6817EE-C678-44D1-BD33-821035675D6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7435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0DA040D1-2E31-4C16-BF7D-A93CF2F53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4800" spc="120">
                <a:solidFill>
                  <a:srgbClr val="40AD49"/>
                </a:solidFill>
              </a:rPr>
              <a:t>Ф</a:t>
            </a:r>
            <a:r>
              <a:rPr lang="ru-RU" sz="4800" spc="114">
                <a:solidFill>
                  <a:srgbClr val="40AD49"/>
                </a:solidFill>
              </a:rPr>
              <a:t>А</a:t>
            </a:r>
            <a:r>
              <a:rPr lang="ru-RU" sz="4800" spc="120">
                <a:solidFill>
                  <a:srgbClr val="40AD49"/>
                </a:solidFill>
              </a:rPr>
              <a:t>КТИ</a:t>
            </a:r>
            <a:endParaRPr lang="ru-RU" sz="4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6080613-2A7F-4652-B71C-8BE03BE7590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373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C900E4A9-5944-464D-AA74-F43733EBE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3E70CCF-6613-44FF-AA9D-9173466ECD0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89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8371415D-7103-454F-820D-652729B1B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ts val="4190"/>
              </a:lnSpc>
              <a:spcBef>
                <a:spcPts val="100"/>
              </a:spcBef>
            </a:pPr>
            <a:r>
              <a:rPr lang="ru-RU" spc="70">
                <a:solidFill>
                  <a:srgbClr val="EE3431"/>
                </a:solidFill>
              </a:rPr>
              <a:t>ВИБОРИ </a:t>
            </a:r>
            <a:r>
              <a:rPr lang="ru-RU">
                <a:solidFill>
                  <a:srgbClr val="EE3431"/>
                </a:solidFill>
              </a:rPr>
              <a:t>В</a:t>
            </a:r>
            <a:r>
              <a:rPr lang="ru-RU" spc="200">
                <a:solidFill>
                  <a:srgbClr val="EE3431"/>
                </a:solidFill>
              </a:rPr>
              <a:t> </a:t>
            </a:r>
            <a:r>
              <a:rPr lang="ru-RU" spc="85">
                <a:solidFill>
                  <a:srgbClr val="EE3431"/>
                </a:solidFill>
              </a:rPr>
              <a:t>МУРЛЯНДІЇ</a:t>
            </a:r>
          </a:p>
          <a:p>
            <a:pPr marR="66040" algn="ctr">
              <a:lnSpc>
                <a:spcPts val="3710"/>
              </a:lnSpc>
            </a:pPr>
            <a:r>
              <a:rPr lang="ru-RU" sz="3200" b="0" spc="80">
                <a:solidFill>
                  <a:srgbClr val="EE3431"/>
                </a:solidFill>
                <a:latin typeface="Tahoma"/>
                <a:cs typeface="Tahoma"/>
              </a:rPr>
              <a:t>Балотуються:</a:t>
            </a:r>
            <a:endParaRPr lang="ru-RU" sz="3200" dirty="0">
              <a:latin typeface="Tahoma"/>
              <a:cs typeface="Tahoma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BA6D3B6-E93C-4A12-899D-48190150E90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5590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CB090A72-B664-4688-A49B-4E4E73B1C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BDB93A3-0B9F-4D6E-BAAD-E604D5C8F2C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-130628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9940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CB68486E-967C-4FBA-9945-6A76B223C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4800" spc="114">
                <a:solidFill>
                  <a:srgbClr val="EE3431"/>
                </a:solidFill>
              </a:rPr>
              <a:t>ПОХИБКА</a:t>
            </a:r>
            <a:endParaRPr lang="ru-RU" sz="4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554F6E6-E31E-4DCD-9336-462B78DFF91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7886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62AED85A-0572-4DB7-91FB-622974CE6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896D662-E857-432D-8F06-98EB0090949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5830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3EE9CA6B-640A-4F01-8EB8-64E7AB47B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D83A36C-1261-4914-8720-8B56F1C170F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0200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E141DAD8-E94E-4A17-AA50-B47127DCD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A5F86C5-C581-4157-8654-44FCB47D661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8848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C2A61E40-B7DE-46D7-95E6-D6017E1E3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B93D84D-2813-4341-8540-BAE2096796D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0969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F9A06D04-083A-48A7-BBC2-2B5ABF66C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04078A7-2025-47D1-ADF2-1CBE6C242EA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6305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2517D70E-22CE-413B-A168-3F497F626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000" spc="150"/>
              <a:t>ФОТО-ФЕЙКИ</a:t>
            </a:r>
            <a:endParaRPr lang="ru-RU" sz="30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9974E00-2863-421F-9992-5137309326A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919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CFD88339-B098-4D0A-95E8-51C40B40D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000" spc="150"/>
              <a:t>ФОТО-ФЕЙКИ</a:t>
            </a:r>
            <a:endParaRPr lang="ru-RU" sz="30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D835BC3-CBD4-4D48-B3CD-80167DEDC84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8530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6DB08B06-51C2-447B-B63D-7A93A7EC7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B652550-9FE5-4985-A2F0-18EEC92EF94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902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AF642095-0D76-4335-A649-AF12A7EA4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697230">
              <a:lnSpc>
                <a:spcPct val="100000"/>
              </a:lnSpc>
              <a:spcBef>
                <a:spcPts val="120"/>
              </a:spcBef>
            </a:pPr>
            <a:r>
              <a:rPr lang="ru-RU" sz="5050" spc="85">
                <a:solidFill>
                  <a:srgbClr val="EE3431"/>
                </a:solidFill>
              </a:rPr>
              <a:t>ЯК</a:t>
            </a:r>
            <a:r>
              <a:rPr lang="ru-RU" sz="5050" spc="229">
                <a:solidFill>
                  <a:srgbClr val="EE3431"/>
                </a:solidFill>
              </a:rPr>
              <a:t> </a:t>
            </a:r>
            <a:r>
              <a:rPr lang="ru-RU" sz="5050" spc="140">
                <a:solidFill>
                  <a:srgbClr val="EE3431"/>
                </a:solidFill>
              </a:rPr>
              <a:t>ВИ</a:t>
            </a:r>
            <a:endParaRPr lang="ru-RU" sz="5050"/>
          </a:p>
          <a:p>
            <a:pPr marL="12700" marR="5080" algn="ctr">
              <a:lnSpc>
                <a:spcPts val="6090"/>
              </a:lnSpc>
              <a:spcBef>
                <a:spcPts val="210"/>
              </a:spcBef>
            </a:pPr>
            <a:r>
              <a:rPr lang="ru-RU" sz="5050" spc="135">
                <a:solidFill>
                  <a:srgbClr val="EE3431"/>
                </a:solidFill>
              </a:rPr>
              <a:t>ДУМАЄТЕ,  </a:t>
            </a:r>
            <a:r>
              <a:rPr lang="ru-RU" sz="5050" spc="80">
                <a:solidFill>
                  <a:srgbClr val="EE3431"/>
                </a:solidFill>
              </a:rPr>
              <a:t>ЩО</a:t>
            </a:r>
            <a:r>
              <a:rPr lang="ru-RU" sz="5050" spc="225">
                <a:solidFill>
                  <a:srgbClr val="EE3431"/>
                </a:solidFill>
              </a:rPr>
              <a:t> </a:t>
            </a:r>
            <a:r>
              <a:rPr lang="ru-RU" sz="5050" spc="140">
                <a:solidFill>
                  <a:srgbClr val="EE3431"/>
                </a:solidFill>
              </a:rPr>
              <a:t>ЦЕ?</a:t>
            </a:r>
            <a:endParaRPr lang="ru-RU" sz="505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233A0BB-DD50-475E-A28A-22443E21584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40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C7CF6C3E-4230-4ED4-829E-C262884FE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0ED115B-2032-4BF9-B928-6C59131D53D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4410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54809A6C-65D2-47AB-8F7A-1B0A6AECA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4800" spc="110">
                <a:solidFill>
                  <a:srgbClr val="EE3431"/>
                </a:solidFill>
              </a:rPr>
              <a:t>ЧОМУ </a:t>
            </a:r>
            <a:r>
              <a:rPr lang="ru-RU" sz="4800" spc="70">
                <a:solidFill>
                  <a:srgbClr val="EE3431"/>
                </a:solidFill>
              </a:rPr>
              <a:t>ЦЕ</a:t>
            </a:r>
            <a:r>
              <a:rPr lang="ru-RU" sz="4800" spc="405">
                <a:solidFill>
                  <a:srgbClr val="EE3431"/>
                </a:solidFill>
              </a:rPr>
              <a:t> </a:t>
            </a:r>
            <a:r>
              <a:rPr lang="ru-RU" sz="4800" spc="145">
                <a:solidFill>
                  <a:srgbClr val="EE3431"/>
                </a:solidFill>
              </a:rPr>
              <a:t>ВАЖЛИВО?</a:t>
            </a:r>
            <a:endParaRPr lang="ru-RU" sz="4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D431F21-C7C6-455C-A82E-302122D9813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903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C8B24B09-6A63-42BB-B32D-E934A8F30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4800" spc="80">
                <a:solidFill>
                  <a:srgbClr val="F4F4F4"/>
                </a:solidFill>
              </a:rPr>
              <a:t>КІТ</a:t>
            </a:r>
            <a:r>
              <a:rPr lang="ru-RU" sz="4800" spc="165">
                <a:solidFill>
                  <a:srgbClr val="F4F4F4"/>
                </a:solidFill>
              </a:rPr>
              <a:t> </a:t>
            </a:r>
            <a:r>
              <a:rPr lang="ru-RU" sz="4800" spc="114">
                <a:solidFill>
                  <a:srgbClr val="F4F4F4"/>
                </a:solidFill>
              </a:rPr>
              <a:t>РЕКОМЕНДУЄ</a:t>
            </a:r>
            <a:endParaRPr lang="ru-RU" sz="4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49E049D-DCAB-43B0-8EB6-2120205683A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6329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C0831AF0-2ADF-44CA-9308-88BA06B28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236159F3-4432-46A4-A82D-89C3DA322A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22"/>
            <a:ext cx="10693400" cy="756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7581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3B6955C3-5FAE-4577-83ED-90090BDFA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E9E8E074-6580-46E5-AFC4-DF2908F409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2"/>
            <a:ext cx="10693400" cy="756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396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323A8954-9B6B-4F33-9276-0202795BF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42E43B7-15DD-4FD8-805F-2F6072D7623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643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14271451-D83E-4C3D-916A-D47AE0D2C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536AAC6-4D0F-444E-A8A5-FD70BBAA57E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555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2A4F78E8-EEA1-4729-A12D-689D73CDB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FB31413-9E27-449A-B120-5718F59FF4A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574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9092DEAA-8433-4AEF-9BA3-913F52356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85"/>
              <a:t>МОТИВИ</a:t>
            </a:r>
            <a:endParaRPr lang="ru-RU" spc="85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991B211-1230-4B8D-8CDA-3A06D537684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604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2782</Words>
  <Application>Microsoft Office PowerPoint</Application>
  <PresentationFormat>Произвольный</PresentationFormat>
  <Paragraphs>297</Paragraphs>
  <Slides>54</Slides>
  <Notes>35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0" baseType="lpstr">
      <vt:lpstr>Arial</vt:lpstr>
      <vt:lpstr>Calibri</vt:lpstr>
      <vt:lpstr>Calibri Light</vt:lpstr>
      <vt:lpstr>Roboto</vt:lpstr>
      <vt:lpstr>Tahoma</vt:lpstr>
      <vt:lpstr>Office Theme</vt:lpstr>
      <vt:lpstr>Презентация PowerPoint</vt:lpstr>
      <vt:lpstr>Презентация PowerPoint</vt:lpstr>
      <vt:lpstr>Я МАЮ</vt:lpstr>
      <vt:lpstr>ВИБОРИ В МУРЛЯНДІЇ Балотуються:</vt:lpstr>
      <vt:lpstr>ЯК ВИ ДУМАЄТЕ,  ЩО ЦЕ?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МОТИВИ</vt:lpstr>
      <vt:lpstr>ЩО ОБ’ЄДНУЄ ВСІ  ЦІ ГАСЛА?</vt:lpstr>
      <vt:lpstr>ЩО ОБ’ЄДНУЄ ВСІ  ЦІ ГАСЛА?</vt:lpstr>
      <vt:lpstr>ЩО РОБИТИ?</vt:lpstr>
      <vt:lpstr>       ОЗНАЙОМИТИСЬ З  ПРОГРАМАМИ КАНДИДАТІВ</vt:lpstr>
      <vt:lpstr>ПЕРЕВІРИТИ КАНДИДАТА  НА ДОБРОЧЕСНІСТЬ</vt:lpstr>
      <vt:lpstr>ПЕРЕВІРИТИ СТАТКИ  ПАРТІЙ</vt:lpstr>
      <vt:lpstr>ПЕРЕВІРИТИ КАНДИДАТА  НА ШКОДУ</vt:lpstr>
      <vt:lpstr>ПЕРЕВІРИТИ СТАТКИ  КАНДИДАТА</vt:lpstr>
      <vt:lpstr>ФАКТИ ТА СУДЖЕННЯ</vt:lpstr>
      <vt:lpstr>Презентация PowerPoint</vt:lpstr>
      <vt:lpstr>Презентация PowerPoint</vt:lpstr>
      <vt:lpstr>Презентация PowerPoint</vt:lpstr>
      <vt:lpstr>ФАКТИ</vt:lpstr>
      <vt:lpstr>Презентация PowerPoint</vt:lpstr>
      <vt:lpstr>Презентация PowerPoint</vt:lpstr>
      <vt:lpstr>ПОХИБКА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ФОТО-ФЕЙКИ</vt:lpstr>
      <vt:lpstr>ФОТО-ФЕЙКИ</vt:lpstr>
      <vt:lpstr>Презентация PowerPoint</vt:lpstr>
      <vt:lpstr>Презентация PowerPoint</vt:lpstr>
      <vt:lpstr>ЧОМУ ЦЕ ВАЖЛИВО?</vt:lpstr>
      <vt:lpstr>КІТ РЕКОМЕНДУЄ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Iryna Nikolenko</dc:creator>
  <cp:lastModifiedBy>Helena Rosinska</cp:lastModifiedBy>
  <cp:revision>22</cp:revision>
  <dcterms:created xsi:type="dcterms:W3CDTF">2019-02-20T15:50:05Z</dcterms:created>
  <dcterms:modified xsi:type="dcterms:W3CDTF">2020-08-10T17:03:44Z</dcterms:modified>
</cp:coreProperties>
</file>