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3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289" r:id="rId6"/>
    <p:sldId id="280" r:id="rId7"/>
    <p:sldId id="282" r:id="rId8"/>
    <p:sldId id="283" r:id="rId9"/>
    <p:sldId id="316" r:id="rId10"/>
    <p:sldId id="370" r:id="rId11"/>
    <p:sldId id="291" r:id="rId12"/>
    <p:sldId id="292" r:id="rId13"/>
    <p:sldId id="305" r:id="rId14"/>
    <p:sldId id="365" r:id="rId15"/>
    <p:sldId id="371" r:id="rId16"/>
    <p:sldId id="364" r:id="rId17"/>
    <p:sldId id="369" r:id="rId18"/>
    <p:sldId id="342" r:id="rId19"/>
    <p:sldId id="322" r:id="rId20"/>
    <p:sldId id="344" r:id="rId21"/>
  </p:sldIdLst>
  <p:sldSz cx="9144000" cy="6858000" type="screen4x3"/>
  <p:notesSz cx="6858000" cy="994727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5543" autoAdjust="0"/>
  </p:normalViewPr>
  <p:slideViewPr>
    <p:cSldViewPr snapToGrid="0" snapToObjects="1"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5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/>
          <a:lstStyle>
            <a:lvl1pPr algn="r">
              <a:defRPr sz="1300"/>
            </a:lvl1pPr>
          </a:lstStyle>
          <a:p>
            <a:fld id="{5600085B-BD57-4D45-93ED-55F885DB2DE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189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9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 anchor="b"/>
          <a:lstStyle>
            <a:lvl1pPr algn="r">
              <a:defRPr sz="1300"/>
            </a:lvl1pPr>
          </a:lstStyle>
          <a:p>
            <a:fld id="{67A1AFFB-EBEF-4B9F-8DF2-95D07DFD9C5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5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/>
          <a:lstStyle>
            <a:lvl1pPr algn="r">
              <a:defRPr sz="1300"/>
            </a:lvl1pPr>
          </a:lstStyle>
          <a:p>
            <a:fld id="{71DDC91B-A938-4065-8443-978604A7ED3D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6" tIns="47729" rIns="95456" bIns="47729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9"/>
            <a:ext cx="5486400" cy="4476274"/>
          </a:xfrm>
          <a:prstGeom prst="rect">
            <a:avLst/>
          </a:prstGeom>
        </p:spPr>
        <p:txBody>
          <a:bodyPr vert="horz" lIns="95456" tIns="47729" rIns="95456" bIns="477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9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9"/>
            <a:ext cx="2971801" cy="497363"/>
          </a:xfrm>
          <a:prstGeom prst="rect">
            <a:avLst/>
          </a:prstGeom>
        </p:spPr>
        <p:txBody>
          <a:bodyPr vert="horz" lIns="95456" tIns="47729" rIns="95456" bIns="47729" rtlCol="0" anchor="b"/>
          <a:lstStyle>
            <a:lvl1pPr algn="r">
              <a:defRPr sz="1300"/>
            </a:lvl1pPr>
          </a:lstStyle>
          <a:p>
            <a:fld id="{3CF4A444-67D9-4128-8FAB-26AD38BA814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A444-67D9-4128-8FAB-26AD38BA8147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432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5586" indent="-29830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3210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0493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47777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506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2345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7963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56913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500ED-6C0A-44B4-97AA-903764C1FBA6}" type="slidenum">
              <a:rPr lang="ru-RU" altLang="uk-UA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uk-UA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A444-67D9-4128-8FAB-26AD38BA814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49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A444-67D9-4128-8FAB-26AD38BA8147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7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5586" indent="-29830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3210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0493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47777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506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2345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7963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56913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640B50-90D5-4929-8100-328542AFA230}" type="slidenum">
              <a:rPr lang="ru-RU" altLang="uk-UA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uk-UA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5586" indent="-29830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3210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0493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47777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506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2345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7963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56913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021E06-66C6-4C1F-8800-95792D4FD743}" type="slidenum">
              <a:rPr lang="ru-RU" altLang="uk-UA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uk-UA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D7BE4-88D4-4647-963A-309DF4D8714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D7BE4-88D4-4647-963A-309DF4D8714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5586" indent="-29830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3210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0493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47777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506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2345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7963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56913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72BE81-A504-454C-AFE9-E0CF0E782B08}" type="slidenum">
              <a:rPr lang="ru-RU" altLang="uk-UA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uk-UA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5586" indent="-29830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3210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0493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47777" indent="-23864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2506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02345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79630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56913" indent="-238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72BE81-A504-454C-AFE9-E0CF0E782B08}" type="slidenum">
              <a:rPr lang="ru-RU" altLang="uk-UA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uk-UA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408" indent="-287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9858" indent="-2299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9801" indent="-2299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9744" indent="-2299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9688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9631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9574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9517" indent="-229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3450A9-FE23-402E-845C-B1FDD200F25A}" type="slidenum">
              <a:rPr lang="ru-RU" altLang="uk-UA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uk-UA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Образец заголовка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4C52-973B-4E27-8CE8-057548B9664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635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5CD9-7DCB-40FB-B213-CBFE8F6CA05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81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FAE4C-79AD-41F0-A44A-D8B95BA51AE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84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7D59-FC42-4E64-B095-B33F53C066F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76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DAA0-ED90-4C67-BF46-B3A8B2E7830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518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52DD9-8410-4529-BF9B-6AACB04C3EC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8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6ECC-84EB-4B2E-8D1E-E0F3B7400D6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43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uk-UA"/>
              <a:t>Образец заголовка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475" y="5436296"/>
            <a:ext cx="9250475" cy="1435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5633-C855-49DC-BF5C-20F803B62E7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71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0AC8-9AD4-4001-A2BD-44445843183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302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6864-B8F8-4197-90C7-6EC16B29C86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374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62E4-CA85-4C40-B151-8512A7C5F30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117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F4A6-6B7C-41B0-843C-7FC4930F6BF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14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9F30-8056-4D70-900A-88C99172BAA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144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8FBD-B994-493C-8970-5E2837BFB55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345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320B-F511-4F15-B22E-21E729E2A94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7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11B9-E43E-4D89-8ECA-F3E2E92D1B0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189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DB28-2C10-4F52-A7FE-9ECF91798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00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16379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91150" y="2830213"/>
            <a:ext cx="6858000" cy="12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uk-UA"/>
              <a:t>Образец заголовка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uk-UA" dirty="0"/>
          </a:p>
        </p:txBody>
      </p:sp>
      <p:pic>
        <p:nvPicPr>
          <p:cNvPr id="7" name="Picture 6" descr="Wave8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953781" y="2828521"/>
            <a:ext cx="6858000" cy="1200958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62616" y="2956141"/>
            <a:ext cx="6858001" cy="9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1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BAA3-4974-4877-BB76-57A7607A613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419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F872-EF1E-4645-A48D-C3B99EE076A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116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F36E-7B6A-4A8A-836B-C43334D2E41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25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C29C-B6B8-4492-AAEF-83330418D25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81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AD7C-F406-4CEF-9380-7402E3E781F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75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E103-C19D-4EC6-80E1-3A803538898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25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9F95-8FFB-4822-BF17-BF0C6DCCCB47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89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A472-D496-4BE8-8C6B-D7CB88AD93A3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3750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5316C-0DB0-48CA-84D3-0EB170FA07C7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4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49D3-4EF4-4AC1-BA69-C27C39C14D9D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17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FA76-8A8A-43C4-A56E-91AD4C760F50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3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E1945-FE04-4334-91A4-32513A1FDCFC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15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9DA9-DBD3-4CB8-B428-9ACF293B75AE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223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602CE-A0CF-4501-92F0-E063C81FBC05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03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4053-3402-44C6-A968-85FF2F43615A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439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0B817-E896-4AF1-BC76-138886186F05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67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FB9AE-2A51-4282-9699-CA9F5448D44F}" type="slidenum">
              <a:rPr lang="ru-RU" altLang="en-US">
                <a:solidFill>
                  <a:srgbClr val="000000"/>
                </a:solidFill>
              </a:rPr>
              <a:pPr/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44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err="1"/>
              <a:t>Образец</a:t>
            </a:r>
            <a:r>
              <a:rPr lang="uk-UA" dirty="0"/>
              <a:t>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err="1"/>
              <a:t>Образец</a:t>
            </a:r>
            <a:r>
              <a:rPr lang="uk-UA" dirty="0"/>
              <a:t> </a:t>
            </a:r>
            <a:r>
              <a:rPr lang="uk-UA" dirty="0" err="1"/>
              <a:t>текста</a:t>
            </a:r>
            <a:endParaRPr lang="uk-UA" dirty="0"/>
          </a:p>
          <a:p>
            <a:pPr lvl="1"/>
            <a:r>
              <a:rPr lang="uk-UA" dirty="0" err="1"/>
              <a:t>Второй</a:t>
            </a:r>
            <a:r>
              <a:rPr lang="uk-UA" dirty="0"/>
              <a:t> </a:t>
            </a:r>
            <a:r>
              <a:rPr lang="uk-UA" dirty="0" err="1"/>
              <a:t>уровень</a:t>
            </a:r>
            <a:endParaRPr lang="uk-UA" dirty="0"/>
          </a:p>
          <a:p>
            <a:pPr lvl="2"/>
            <a:r>
              <a:rPr lang="uk-UA" dirty="0" err="1"/>
              <a:t>Третий</a:t>
            </a:r>
            <a:r>
              <a:rPr lang="uk-UA" dirty="0"/>
              <a:t> </a:t>
            </a:r>
            <a:r>
              <a:rPr lang="uk-UA" dirty="0" err="1"/>
              <a:t>уровень</a:t>
            </a:r>
            <a:endParaRPr lang="uk-UA" dirty="0"/>
          </a:p>
          <a:p>
            <a:pPr lvl="3"/>
            <a:r>
              <a:rPr lang="uk-UA" dirty="0" err="1"/>
              <a:t>Четвертый</a:t>
            </a:r>
            <a:r>
              <a:rPr lang="uk-UA" dirty="0"/>
              <a:t> </a:t>
            </a:r>
            <a:r>
              <a:rPr lang="uk-UA" dirty="0" err="1"/>
              <a:t>уровень</a:t>
            </a:r>
            <a:endParaRPr lang="uk-UA" dirty="0"/>
          </a:p>
          <a:p>
            <a:pPr lvl="4"/>
            <a:r>
              <a:rPr lang="uk-UA" dirty="0" err="1"/>
              <a:t>Пятый</a:t>
            </a:r>
            <a:r>
              <a:rPr lang="uk-UA" dirty="0"/>
              <a:t> </a:t>
            </a:r>
            <a:r>
              <a:rPr lang="uk-UA" dirty="0" err="1"/>
              <a:t>уровень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uk-UA" smtClean="0"/>
              <a:pPr/>
              <a:t>18.08.2019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uk-UA" smtClean="0"/>
              <a:pPr/>
              <a:t>‹№›</a:t>
            </a:fld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360363" algn="l" defTabSz="914400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360363" algn="l" defTabSz="914400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360363" algn="l" defTabSz="914400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360363" algn="l" defTabSz="914400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360363" algn="l" defTabSz="914400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CA1DC-85FF-4A4B-97F3-978783638E67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103" name="Freeform 8"/>
          <p:cNvSpPr>
            <a:spLocks noChangeArrowheads="1"/>
          </p:cNvSpPr>
          <p:nvPr userDrawn="1"/>
        </p:nvSpPr>
        <p:spPr bwMode="auto">
          <a:xfrm>
            <a:off x="381000" y="188913"/>
            <a:ext cx="8007350" cy="649287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58CA4-9076-4DC8-ADEC-5DD51F83B5AE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3079" name="Picture 9" descr="osn-logo1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85725"/>
            <a:ext cx="13684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Freeform 10"/>
          <p:cNvSpPr>
            <a:spLocks noChangeArrowheads="1"/>
          </p:cNvSpPr>
          <p:nvPr userDrawn="1"/>
        </p:nvSpPr>
        <p:spPr bwMode="auto">
          <a:xfrm>
            <a:off x="381000" y="188913"/>
            <a:ext cx="8007350" cy="649287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B8742D-F89E-45EE-9B86-A1F34A865F8E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178185" name="Picture 9" descr="osn-logo1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85725"/>
            <a:ext cx="1368425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6" name="Freeform 10"/>
          <p:cNvSpPr>
            <a:spLocks noChangeArrowheads="1"/>
          </p:cNvSpPr>
          <p:nvPr userDrawn="1"/>
        </p:nvSpPr>
        <p:spPr bwMode="auto">
          <a:xfrm>
            <a:off x="381000" y="188913"/>
            <a:ext cx="8007350" cy="649287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6" y="545123"/>
            <a:ext cx="5414463" cy="784592"/>
          </a:xfrm>
          <a:noFill/>
        </p:spPr>
        <p:txBody>
          <a:bodyPr anchor="ctr" anchorCtr="1">
            <a:noAutofit/>
          </a:bodyPr>
          <a:lstStyle/>
          <a:p>
            <a:pPr algn="ctr"/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ВПУ №7 – НАША  ГОРДІСТЬ!</a:t>
            </a:r>
            <a:endParaRPr lang="en-US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67" t="8609" b="14168"/>
          <a:stretch/>
        </p:blipFill>
        <p:spPr bwMode="auto">
          <a:xfrm>
            <a:off x="1872136" y="1572559"/>
            <a:ext cx="5671664" cy="42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КАБІНЕТ </a:t>
            </a: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STEM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освіти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/>
          <a:stretch/>
        </p:blipFill>
        <p:spPr>
          <a:xfrm>
            <a:off x="83125" y="2061877"/>
            <a:ext cx="4362513" cy="3362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97" y="2061877"/>
            <a:ext cx="4534632" cy="33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МАЙСТЕРНЯ ЕЛЕКТРОМОНТЕРІВ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37" y="4029075"/>
            <a:ext cx="3647208" cy="2735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" y="1417639"/>
            <a:ext cx="3595881" cy="2478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1440894"/>
            <a:ext cx="3625744" cy="24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" y="384464"/>
            <a:ext cx="6461142" cy="8980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НАВЧАЛЬНО-ПРАКТИЧНИЙ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ЦЕНТР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b="17936"/>
          <a:stretch/>
        </p:blipFill>
        <p:spPr>
          <a:xfrm>
            <a:off x="280586" y="3706307"/>
            <a:ext cx="4186334" cy="2164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2" y="3706308"/>
            <a:ext cx="3905249" cy="2196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12" y="1282556"/>
            <a:ext cx="5004816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7622" y="582229"/>
            <a:ext cx="8784535" cy="58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Незалежна атестація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30" name="Rectangle 24"/>
          <p:cNvSpPr>
            <a:spLocks noChangeArrowheads="1"/>
          </p:cNvSpPr>
          <p:nvPr/>
        </p:nvSpPr>
        <p:spPr bwMode="auto">
          <a:xfrm>
            <a:off x="4953739" y="4965004"/>
            <a:ext cx="3888419" cy="17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6213" indent="-176213" eaLnBrk="1" hangingPunct="1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uk-UA" altLang="uk-UA" sz="2000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623" y="1240311"/>
            <a:ext cx="4786739" cy="11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uk-UA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uk-UA" sz="2400" b="1" baseline="30000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22554" y="1260162"/>
            <a:ext cx="3819603" cy="11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uk-UA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68615" y="6348916"/>
            <a:ext cx="5266117" cy="4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uk-UA" sz="2400" b="1" baseline="30000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7352"/>
            <a:ext cx="3664150" cy="50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4" y="2420888"/>
            <a:ext cx="42960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3627" y="5192498"/>
            <a:ext cx="4448373" cy="960560"/>
          </a:xfrm>
        </p:spPr>
        <p:txBody>
          <a:bodyPr>
            <a:normAutofit fontScale="92500"/>
          </a:bodyPr>
          <a:lstStyle/>
          <a:p>
            <a:pPr indent="0" algn="ctr"/>
            <a:r>
              <a:rPr lang="uk-UA" b="1" dirty="0"/>
              <a:t>І місце </a:t>
            </a:r>
            <a:r>
              <a:rPr lang="uk-UA" dirty="0"/>
              <a:t>(</a:t>
            </a:r>
            <a:r>
              <a:rPr lang="uk-UA" dirty="0" err="1"/>
              <a:t>Касаінов</a:t>
            </a:r>
            <a:r>
              <a:rPr lang="uk-UA" dirty="0"/>
              <a:t> Віталій)</a:t>
            </a:r>
          </a:p>
          <a:p>
            <a:pPr marL="0" indent="0" algn="ctr">
              <a:buNone/>
            </a:pPr>
            <a:r>
              <a:rPr lang="uk-UA" sz="2400" b="1" dirty="0"/>
              <a:t>Номінація “Зварювальні роботи”</a:t>
            </a:r>
          </a:p>
        </p:txBody>
      </p:sp>
      <p:pic>
        <p:nvPicPr>
          <p:cNvPr id="5122" name="Picture 2" descr="http://www.goldentile.com.ua/public/upload-files/con_1.jpg"/>
          <p:cNvPicPr>
            <a:picLocks noChangeAspect="1" noChangeArrowheads="1"/>
          </p:cNvPicPr>
          <p:nvPr/>
        </p:nvPicPr>
        <p:blipFill rotWithShape="1">
          <a:blip r:embed="rId2" cstate="print"/>
          <a:srcRect b="8943"/>
          <a:stretch/>
        </p:blipFill>
        <p:spPr bwMode="auto">
          <a:xfrm>
            <a:off x="0" y="0"/>
            <a:ext cx="9144000" cy="232756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" y="2550700"/>
            <a:ext cx="4448373" cy="2502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4655023" y="2550700"/>
            <a:ext cx="4333114" cy="2502210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695627" y="5168759"/>
            <a:ext cx="4448373" cy="96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360363" algn="l" defTabSz="914400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360363" algn="l" defTabSz="914400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60363" algn="l" defTabSz="914400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360363" algn="l" defTabSz="914400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360363" algn="l" defTabSz="914400" rtl="0" eaLnBrk="1" latinLnBrk="0" hangingPunct="1"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uk-UA" b="1" dirty="0"/>
              <a:t>ІІІ місце </a:t>
            </a:r>
            <a:r>
              <a:rPr lang="uk-UA" dirty="0"/>
              <a:t>(</a:t>
            </a:r>
            <a:r>
              <a:rPr lang="uk-UA" dirty="0" err="1"/>
              <a:t>Погудін</a:t>
            </a:r>
            <a:r>
              <a:rPr lang="uk-UA" dirty="0"/>
              <a:t> В’ячеслав)</a:t>
            </a:r>
          </a:p>
          <a:p>
            <a:pPr indent="0" algn="ctr"/>
            <a:r>
              <a:rPr lang="uk-UA" b="1" dirty="0"/>
              <a:t>Номінація “Електромонтажні роботи”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87923" y="125169"/>
            <a:ext cx="5407269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ПЕРЕМОГИ НА МІЖНАРОДНОМУ РІВНІ</a:t>
            </a:r>
            <a:endParaRPr lang="ru-RU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34803" y="1451953"/>
            <a:ext cx="4424234" cy="15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00"/>
              </a:lnSpc>
              <a:defRPr/>
            </a:pP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Міжнародний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конкурс </a:t>
            </a: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молодих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зварників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Золотий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кубок </a:t>
            </a: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Лінде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» (</a:t>
            </a:r>
            <a:r>
              <a:rPr lang="ru-RU" sz="2600" b="1" kern="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Чехія</a:t>
            </a:r>
            <a:r>
              <a:rPr lang="ru-RU" sz="26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5"/>
          <a:stretch>
            <a:fillRect/>
          </a:stretch>
        </p:blipFill>
        <p:spPr>
          <a:xfrm>
            <a:off x="221272" y="2993789"/>
            <a:ext cx="4537765" cy="3561285"/>
          </a:xfrm>
          <a:prstGeom prst="rect">
            <a:avLst/>
          </a:prstGeom>
          <a:ln w="127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20746385">
            <a:off x="5211228" y="5450089"/>
            <a:ext cx="331990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ПЕРЕМОЖЦІ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1120B-4C4F-4271-8C0A-44D38012E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20" y="1579969"/>
            <a:ext cx="4748380" cy="35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49469" y="606669"/>
            <a:ext cx="4818185" cy="65270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ВЕБ – САЙТ  УЧИЛИЩА</a:t>
            </a:r>
            <a:endParaRPr lang="ru-RU" alt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3208742" y="1398842"/>
            <a:ext cx="3361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000" b="1" dirty="0"/>
              <a:t>www.model.poltava.ua</a:t>
            </a:r>
            <a:endParaRPr lang="uk-UA" altLang="uk-UA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2000" b="1" dirty="0"/>
              <a:t>vpu7.krem@gmail.com</a:t>
            </a:r>
            <a:endParaRPr lang="ru-RU" alt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54" y="2242788"/>
            <a:ext cx="5620999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8937"/>
            <a:ext cx="5908431" cy="1002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ПІДГОТОВКА  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КВАЛІФІКОВАНИХ  РОБІТНИКІВ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434449"/>
            <a:ext cx="5240215" cy="5282874"/>
          </a:xfrm>
        </p:spPr>
        <p:txBody>
          <a:bodyPr>
            <a:noAutofit/>
          </a:bodyPr>
          <a:lstStyle/>
          <a:p>
            <a:pPr marL="177800" indent="-177800" algn="just" eaLnBrk="1" hangingPunct="1">
              <a:spcBef>
                <a:spcPts val="0"/>
              </a:spcBef>
            </a:pPr>
            <a:r>
              <a:rPr lang="uk-UA" altLang="uk-UA" b="1" u="sng" dirty="0"/>
              <a:t>Машинобудівна галузь</a:t>
            </a:r>
            <a:endParaRPr lang="uk-UA" altLang="uk-UA" b="1" dirty="0"/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Верстатник широкого профілю;</a:t>
            </a:r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Оператор верстатів з ПУ;</a:t>
            </a:r>
          </a:p>
          <a:p>
            <a:pPr marL="541338" indent="-363538" algn="just" eaLnBrk="1" hangingPunct="1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Електромонтер з ремонту і обслуговування електроустаткування;</a:t>
            </a:r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Електрозварник на автоматичних та напівавтоматичних машинах;</a:t>
            </a:r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uk-UA" dirty="0" err="1">
                <a:cs typeface="Times New Roman" panose="02020603050405020304" pitchFamily="18" charset="0"/>
              </a:rPr>
              <a:t>Зварник</a:t>
            </a:r>
            <a:r>
              <a:rPr lang="ru-RU" altLang="uk-UA" dirty="0">
                <a:cs typeface="Times New Roman" panose="02020603050405020304" pitchFamily="18" charset="0"/>
              </a:rPr>
              <a:t>;</a:t>
            </a:r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Обліковець з реєстрації бухгалтерських даних; оператор комп′ютерного набору;</a:t>
            </a:r>
          </a:p>
          <a:p>
            <a:pPr marL="541338" indent="-363538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uk-UA" dirty="0">
                <a:cs typeface="Times New Roman" panose="02020603050405020304" pitchFamily="18" charset="0"/>
              </a:rPr>
              <a:t>Оператор з </a:t>
            </a:r>
            <a:r>
              <a:rPr lang="ru-RU" altLang="uk-UA" dirty="0" err="1">
                <a:cs typeface="Times New Roman" panose="02020603050405020304" pitchFamily="18" charset="0"/>
              </a:rPr>
              <a:t>обробки</a:t>
            </a:r>
            <a:r>
              <a:rPr lang="ru-RU" altLang="uk-UA" dirty="0"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cs typeface="Times New Roman" panose="02020603050405020304" pitchFamily="18" charset="0"/>
              </a:rPr>
              <a:t>інформації</a:t>
            </a:r>
            <a:r>
              <a:rPr lang="ru-RU" altLang="uk-UA" dirty="0"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cs typeface="Times New Roman" panose="02020603050405020304" pitchFamily="18" charset="0"/>
              </a:rPr>
              <a:t>програмного</a:t>
            </a:r>
            <a:r>
              <a:rPr lang="ru-RU" altLang="uk-UA" dirty="0">
                <a:cs typeface="Times New Roman" panose="02020603050405020304" pitchFamily="18" charset="0"/>
              </a:rPr>
              <a:t>  </a:t>
            </a:r>
            <a:r>
              <a:rPr lang="ru-RU" altLang="uk-UA" dirty="0" err="1">
                <a:cs typeface="Times New Roman" panose="02020603050405020304" pitchFamily="18" charset="0"/>
              </a:rPr>
              <a:t>забезпечення</a:t>
            </a:r>
            <a:r>
              <a:rPr lang="ru-RU" altLang="uk-UA" dirty="0">
                <a:cs typeface="Times New Roman" panose="02020603050405020304" pitchFamily="18" charset="0"/>
              </a:rPr>
              <a:t>.</a:t>
            </a:r>
            <a:endParaRPr lang="uk-UA" altLang="uk-UA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верстатник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546" y="4060888"/>
            <a:ext cx="3389487" cy="2542115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електромонтерів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547" y="1397970"/>
            <a:ext cx="3389487" cy="2542115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3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495192" cy="102662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ПІДГОТОВКА  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КВАЛІФІКОВАНИХ  РОБІТНИКІВ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3723" y="1564308"/>
            <a:ext cx="4872038" cy="3851754"/>
          </a:xfrm>
        </p:spPr>
        <p:txBody>
          <a:bodyPr>
            <a:noAutofit/>
          </a:bodyPr>
          <a:lstStyle/>
          <a:p>
            <a:pPr indent="-360363" algn="just" eaLnBrk="1" hangingPunct="1">
              <a:lnSpc>
                <a:spcPts val="2600"/>
              </a:lnSpc>
              <a:spcBef>
                <a:spcPts val="0"/>
              </a:spcBef>
            </a:pPr>
            <a:r>
              <a:rPr lang="uk-UA" altLang="uk-UA" b="1" u="sng" dirty="0"/>
              <a:t>Будівельна галузь </a:t>
            </a:r>
          </a:p>
          <a:p>
            <a:pPr indent="-360363" algn="just" eaLnBrk="1" hangingPunct="1">
              <a:lnSpc>
                <a:spcPts val="2600"/>
              </a:lnSpc>
              <a:spcBef>
                <a:spcPts val="0"/>
              </a:spcBef>
            </a:pPr>
            <a:endParaRPr lang="uk-UA" altLang="uk-UA" b="1" dirty="0"/>
          </a:p>
          <a:p>
            <a:pPr marL="698500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М</a:t>
            </a:r>
            <a:r>
              <a:rPr lang="ru-RU" altLang="uk-UA" dirty="0" err="1">
                <a:cs typeface="Times New Roman" panose="02020603050405020304" pitchFamily="18" charset="0"/>
              </a:rPr>
              <a:t>онтажник</a:t>
            </a:r>
            <a:r>
              <a:rPr lang="ru-RU" altLang="uk-UA" dirty="0"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cs typeface="Times New Roman" panose="02020603050405020304" pitchFamily="18" charset="0"/>
              </a:rPr>
              <a:t>гіпсокартонних</a:t>
            </a:r>
            <a:r>
              <a:rPr lang="ru-RU" altLang="uk-UA" dirty="0"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cs typeface="Times New Roman" panose="02020603050405020304" pitchFamily="18" charset="0"/>
              </a:rPr>
              <a:t>конструкцій</a:t>
            </a:r>
            <a:r>
              <a:rPr lang="ru-RU" altLang="uk-UA" dirty="0">
                <a:cs typeface="Times New Roman" panose="02020603050405020304" pitchFamily="18" charset="0"/>
              </a:rPr>
              <a:t>; с</a:t>
            </a:r>
            <a:r>
              <a:rPr lang="uk-UA" altLang="uk-UA" dirty="0" err="1">
                <a:cs typeface="Times New Roman" panose="02020603050405020304" pitchFamily="18" charset="0"/>
              </a:rPr>
              <a:t>толяр</a:t>
            </a:r>
            <a:r>
              <a:rPr lang="uk-UA" altLang="uk-UA" dirty="0">
                <a:cs typeface="Times New Roman" panose="02020603050405020304" pitchFamily="18" charset="0"/>
              </a:rPr>
              <a:t> будівельний; </a:t>
            </a:r>
            <a:endParaRPr lang="ru-RU" altLang="uk-UA" dirty="0">
              <a:cs typeface="Times New Roman" panose="02020603050405020304" pitchFamily="18" charset="0"/>
            </a:endParaRPr>
          </a:p>
          <a:p>
            <a:pPr marL="698500" indent="-342900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Штукатур; лицювальник-плиточник; маляр;</a:t>
            </a:r>
            <a:endParaRPr lang="ru-RU" altLang="uk-UA" dirty="0">
              <a:cs typeface="Times New Roman" panose="02020603050405020304" pitchFamily="18" charset="0"/>
            </a:endParaRPr>
          </a:p>
          <a:p>
            <a:pPr marL="698500" indent="-342900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Муляр; монтажник з монтажу сталевих та залізобетонних конструкцій; електрозварник ручного зварювання;</a:t>
            </a:r>
          </a:p>
          <a:p>
            <a:pPr marL="698500" indent="-342900" algn="just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altLang="uk-UA" dirty="0">
                <a:cs typeface="Times New Roman" panose="02020603050405020304" pitchFamily="18" charset="0"/>
              </a:rPr>
              <a:t>Штукатур.</a:t>
            </a:r>
          </a:p>
        </p:txBody>
      </p:sp>
      <p:pic>
        <p:nvPicPr>
          <p:cNvPr id="5122" name="Picture 2" descr="D:\ФОТО\Столяри\PB1446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930" y="4844969"/>
            <a:ext cx="2585871" cy="1939290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Столяри\IMG_322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9931" y="1331442"/>
            <a:ext cx="2568286" cy="3442791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6" y="316523"/>
            <a:ext cx="5231423" cy="10131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ПІДГОТОВКА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МОЛОДШИХ   СПЕЦІАЛІСТІВ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146" y="1492685"/>
            <a:ext cx="8581292" cy="452205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>
                <a:solidFill>
                  <a:srgbClr val="FF0000"/>
                </a:solidFill>
              </a:rPr>
              <a:t>«Галузеве машинобудування»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dirty="0"/>
              <a:t>Технологія обробки матеріалів на верстатах і автоматичних лініях;  </a:t>
            </a:r>
            <a:r>
              <a:rPr lang="uk-UA" b="1" dirty="0"/>
              <a:t>кваліфікація:</a:t>
            </a:r>
            <a:r>
              <a:rPr lang="uk-UA" dirty="0"/>
              <a:t> </a:t>
            </a:r>
            <a:r>
              <a:rPr lang="uk-UA" u="sng" dirty="0"/>
              <a:t>технік-технолог</a:t>
            </a:r>
            <a:r>
              <a:rPr lang="uk-UA" dirty="0"/>
              <a:t>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uk-UA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2800" b="1" dirty="0">
                <a:solidFill>
                  <a:srgbClr val="FF0000"/>
                </a:solidFill>
              </a:rPr>
              <a:t>«Прикладна механіка»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uk-UA" dirty="0"/>
              <a:t>Обслуговування верстатів з програмним управлінням і </a:t>
            </a:r>
            <a:r>
              <a:rPr lang="uk-UA" dirty="0" err="1"/>
              <a:t>робототехнічних</a:t>
            </a:r>
            <a:r>
              <a:rPr lang="uk-UA" dirty="0"/>
              <a:t> комплексів; </a:t>
            </a:r>
            <a:r>
              <a:rPr lang="uk-UA" b="1" dirty="0"/>
              <a:t>кваліфікація:</a:t>
            </a:r>
            <a:r>
              <a:rPr lang="uk-UA" dirty="0"/>
              <a:t> </a:t>
            </a:r>
            <a:r>
              <a:rPr lang="uk-UA" u="sng" dirty="0"/>
              <a:t>технік-електромеханік</a:t>
            </a:r>
            <a:r>
              <a:rPr lang="uk-UA" dirty="0"/>
              <a:t>.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uk-UA" dirty="0"/>
              <a:t>Зварювальне виробництво; </a:t>
            </a:r>
            <a:r>
              <a:rPr lang="uk-UA" b="1" dirty="0"/>
              <a:t>кваліфікація: </a:t>
            </a:r>
            <a:r>
              <a:rPr lang="uk-UA" u="sng" dirty="0"/>
              <a:t>технік-технолог із зварювання.</a:t>
            </a:r>
          </a:p>
          <a:p>
            <a:pPr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b="1" dirty="0"/>
          </a:p>
          <a:p>
            <a:pPr algn="ctr">
              <a:lnSpc>
                <a:spcPct val="80000"/>
              </a:lnSpc>
              <a:defRPr/>
            </a:pPr>
            <a:r>
              <a:rPr lang="uk-UA" sz="2800" b="1" dirty="0">
                <a:solidFill>
                  <a:srgbClr val="FF0000"/>
                </a:solidFill>
              </a:rPr>
              <a:t>«Електроенергетика, електротехніка та електромеханіка»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uk-UA" dirty="0"/>
              <a:t>Монтаж і обслуговування електричних машин і апаратів; </a:t>
            </a:r>
            <a:r>
              <a:rPr lang="uk-UA" b="1" dirty="0"/>
              <a:t>кваліфікація: </a:t>
            </a:r>
            <a:r>
              <a:rPr lang="uk-UA" u="sng" dirty="0"/>
              <a:t>електромеханік</a:t>
            </a:r>
            <a:r>
              <a:rPr lang="uk-UA" dirty="0"/>
              <a:t>.</a:t>
            </a:r>
          </a:p>
          <a:p>
            <a:pPr indent="0" algn="ctr">
              <a:lnSpc>
                <a:spcPct val="80000"/>
              </a:lnSpc>
              <a:buNone/>
              <a:defRPr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415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20" y="492369"/>
            <a:ext cx="4123592" cy="747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ЗАМОВНИКИ  КАДРІВ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020" y="3377044"/>
            <a:ext cx="8714552" cy="3262747"/>
          </a:xfrm>
        </p:spPr>
        <p:txBody>
          <a:bodyPr>
            <a:normAutofit lnSpcReduction="10000"/>
          </a:bodyPr>
          <a:lstStyle/>
          <a:p>
            <a:pPr indent="93663"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uk-UA" sz="2400" b="1" dirty="0"/>
              <a:t>            </a:t>
            </a:r>
            <a:r>
              <a:rPr lang="uk-UA" sz="2400" dirty="0"/>
              <a:t>ВПУ №7 має замовників кадрів, з якими укладено двосторонні договори: 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 err="1"/>
              <a:t>ПрАТ</a:t>
            </a:r>
            <a:r>
              <a:rPr lang="uk-UA" sz="2400" b="1" dirty="0"/>
              <a:t> «АвтоКрАЗ»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 err="1"/>
              <a:t>ПрАТ</a:t>
            </a:r>
            <a:r>
              <a:rPr lang="uk-UA" sz="2400" b="1" dirty="0"/>
              <a:t> «Кременчуцький колісний завод»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 err="1"/>
              <a:t>ПрАТ</a:t>
            </a:r>
            <a:r>
              <a:rPr lang="uk-UA" sz="2400" b="1" dirty="0"/>
              <a:t> «Кременчуцький завод дорожніх машин»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/>
              <a:t>ПАТ «</a:t>
            </a:r>
            <a:r>
              <a:rPr lang="uk-UA" sz="2400" b="1" dirty="0" err="1"/>
              <a:t>Крюківський</a:t>
            </a:r>
            <a:r>
              <a:rPr lang="uk-UA" sz="2400" b="1" dirty="0"/>
              <a:t> вагонобудівний завод»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/>
              <a:t>ПАТ «Кременчуцький сталеливарний завод»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/>
              <a:t>ТОВ «АВМ «Ампер»»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2400" b="1" dirty="0"/>
              <a:t>ТОВ «МЖК-</a:t>
            </a:r>
            <a:r>
              <a:rPr lang="uk-UA" sz="2400" b="1" dirty="0" err="1"/>
              <a:t>Житлобуд</a:t>
            </a:r>
            <a:r>
              <a:rPr lang="uk-UA" sz="2400" b="1" dirty="0"/>
              <a:t>»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b="1" dirty="0"/>
              <a:t>ПАТ «Полтавський гірничо-збагачувальний комбінат»</a:t>
            </a:r>
            <a:endParaRPr lang="uk-UA" sz="2400" b="1" dirty="0"/>
          </a:p>
        </p:txBody>
      </p:sp>
      <p:pic>
        <p:nvPicPr>
          <p:cNvPr id="31749" name="Picture 5" descr="P1140844"/>
          <p:cNvPicPr>
            <a:picLocks noChangeAspect="1" noChangeArrowheads="1"/>
          </p:cNvPicPr>
          <p:nvPr/>
        </p:nvPicPr>
        <p:blipFill>
          <a:blip r:embed="rId3" cstate="screen">
            <a:lum bright="-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74" y="1358266"/>
            <a:ext cx="8979880" cy="1921786"/>
          </a:xfrm>
          <a:prstGeom prst="rect">
            <a:avLst/>
          </a:prstGeom>
          <a:noFill/>
          <a:effectLst>
            <a:outerShdw dist="107763" dir="13500000" algn="ctr" rotWithShape="0">
              <a:srgbClr val="FFFF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020" y="492369"/>
            <a:ext cx="4123592" cy="747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ЗАМОВНИКИ  КАДРІВ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" y="1548670"/>
            <a:ext cx="4350327" cy="2447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52" y="1548670"/>
            <a:ext cx="4290721" cy="2413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" y="4144710"/>
            <a:ext cx="4272002" cy="240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52" y="4144710"/>
            <a:ext cx="4272001" cy="24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73" y="1269419"/>
            <a:ext cx="6785263" cy="1143000"/>
          </a:xfrm>
        </p:spPr>
        <p:txBody>
          <a:bodyPr>
            <a:noAutofit/>
          </a:bodyPr>
          <a:lstStyle/>
          <a:p>
            <a:pPr eaLnBrk="1" hangingPunct="1">
              <a:tabLst>
                <a:tab pos="1970088" algn="l"/>
                <a:tab pos="2058988" algn="l"/>
              </a:tabLst>
              <a:defRPr/>
            </a:pP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31</a:t>
            </a:r>
            <a:r>
              <a:rPr lang="uk-UA" sz="3200" b="1" dirty="0">
                <a:ln w="0">
                  <a:solidFill>
                    <a:srgbClr val="FFFF00"/>
                  </a:solidFill>
                </a:ln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НАВЧАЛЬНИЙ КАБІНЕТ</a:t>
            </a:r>
            <a:b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9 НАВЧАЛЬНИХ ЛАБОРАТОРІЙ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707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288" y="4747209"/>
            <a:ext cx="5343627" cy="182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Рисунок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18" y="4496268"/>
            <a:ext cx="239751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Всеукраїнська конференція\фото\Конференція_ФОТО\13.03.2014р\IMG_77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18" y="2412419"/>
            <a:ext cx="239999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PB01002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288" y="2724512"/>
            <a:ext cx="5339508" cy="177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" y="571499"/>
            <a:ext cx="5756564" cy="67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970088" algn="l"/>
                <a:tab pos="2058988" algn="l"/>
              </a:tabLs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МАТЕРІАЛЬНО-ТЕХНІЧНА БАЗА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207" y="2255346"/>
            <a:ext cx="2668753" cy="1688620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47" y="4105452"/>
            <a:ext cx="8101796" cy="2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84638" y="1419986"/>
            <a:ext cx="8616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>
              <a:defRPr/>
            </a:pPr>
            <a:r>
              <a:rPr lang="uk-UA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13 навчально-виробничих майстерень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Рисунок 5" descr="C:\Users\Valentina\Desktop\Семінар-практикум по газобетону\IMG_58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1308" y="2246468"/>
            <a:ext cx="2707688" cy="1706376"/>
          </a:xfrm>
          <a:prstGeom prst="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" y="550718"/>
            <a:ext cx="5517573" cy="718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970088" algn="l"/>
                <a:tab pos="2058988" algn="l"/>
              </a:tabLs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МАТЕРІАЛЬНО-ТЕХНІЧНА БАЗА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3" y="2255346"/>
            <a:ext cx="2267528" cy="1700646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2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9" y="322118"/>
            <a:ext cx="5296264" cy="90061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НАВЧАЛЬНІ КОМП</a:t>
            </a: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ЮТЕРНІ КАБІНЕТИ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3734" y="1713864"/>
            <a:ext cx="4741863" cy="4168216"/>
          </a:xfrm>
        </p:spPr>
        <p:txBody>
          <a:bodyPr>
            <a:noAutofit/>
          </a:bodyPr>
          <a:lstStyle/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6 кабінетів та лабораторій комп'ютерної техніки;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158 комп'ютерів;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24 нетбука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14 ноутбуків;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22 мультимедійних проекторів;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28 принтерів;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8 багато функціональних пристроїв;</a:t>
            </a:r>
          </a:p>
          <a:p>
            <a:pPr marL="447675" indent="-447675" eaLnBrk="1" hangingPunct="1">
              <a:lnSpc>
                <a:spcPct val="110000"/>
              </a:lnSpc>
              <a:buFont typeface="Wingdings" pitchFamily="2" charset="2"/>
              <a:buChar char="§"/>
              <a:tabLst>
                <a:tab pos="360363" algn="l"/>
              </a:tabLst>
            </a:pPr>
            <a:r>
              <a:rPr lang="uk-UA" altLang="uk-UA" dirty="0"/>
              <a:t>2 мультимедійних </a:t>
            </a:r>
            <a:r>
              <a:rPr lang="uk-UA" altLang="uk-UA" dirty="0" err="1"/>
              <a:t>комплекса</a:t>
            </a:r>
            <a:r>
              <a:rPr lang="uk-UA" altLang="uk-UA" dirty="0"/>
              <a:t>.</a:t>
            </a:r>
          </a:p>
        </p:txBody>
      </p:sp>
      <p:pic>
        <p:nvPicPr>
          <p:cNvPr id="7" name="Picture 2" descr="C:\Users\MetodKab\Downloads\IMG_99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603" y="1369828"/>
            <a:ext cx="3642216" cy="2428144"/>
          </a:xfrm>
          <a:prstGeom prst="rect">
            <a:avLst/>
          </a:prstGeom>
          <a:ln w="127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model.poltava.ua/images/stories/kabinety/kab-14/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603" y="3982915"/>
            <a:ext cx="3642216" cy="2668040"/>
          </a:xfrm>
          <a:prstGeom prst="rect">
            <a:avLst/>
          </a:prstGeom>
          <a:ln w="127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3fef22f75aead78833a63f51432c94c531cf"/>
</p:tagLst>
</file>

<file path=ppt/theme/theme1.xml><?xml version="1.0" encoding="utf-8"?>
<a:theme xmlns:a="http://schemas.openxmlformats.org/drawingml/2006/main" name="TS030004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Край">
  <a:themeElements>
    <a:clrScheme name="2_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ай">
  <a:themeElements>
    <a:clrScheme name="1_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рай">
  <a:themeElements>
    <a:clrScheme name="1_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688C91-EAE2-43D0-974C-FFC382B93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TS030004990</Template>
  <TotalTime>289</TotalTime>
  <Words>323</Words>
  <Application>Microsoft Office PowerPoint</Application>
  <PresentationFormat>Екран (4:3)</PresentationFormat>
  <Paragraphs>83</Paragraphs>
  <Slides>16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Corbel</vt:lpstr>
      <vt:lpstr>Garamond</vt:lpstr>
      <vt:lpstr>Times New Roman</vt:lpstr>
      <vt:lpstr>Wingdings</vt:lpstr>
      <vt:lpstr>TS030004990</vt:lpstr>
      <vt:lpstr>2_Край</vt:lpstr>
      <vt:lpstr>1_Край</vt:lpstr>
      <vt:lpstr>3_Край</vt:lpstr>
      <vt:lpstr>ВПУ №7 – НАША  ГОРДІСТЬ!</vt:lpstr>
      <vt:lpstr>ПІДГОТОВКА   КВАЛІФІКОВАНИХ  РОБІТНИКІВ</vt:lpstr>
      <vt:lpstr>ПІДГОТОВКА   КВАЛІФІКОВАНИХ  РОБІТНИКІВ</vt:lpstr>
      <vt:lpstr>ПІДГОТОВКА МОЛОДШИХ   СПЕЦІАЛІСТІВ</vt:lpstr>
      <vt:lpstr>ЗАМОВНИКИ  КАДРІВ</vt:lpstr>
      <vt:lpstr>ЗАМОВНИКИ  КАДРІВ</vt:lpstr>
      <vt:lpstr>31 НАВЧАЛЬНИЙ КАБІНЕТ 9 НАВЧАЛЬНИХ ЛАБОРАТОРІЙ</vt:lpstr>
      <vt:lpstr>Презентація PowerPoint</vt:lpstr>
      <vt:lpstr>НАВЧАЛЬНІ КОМП’ЮТЕРНІ КАБІНЕТИ</vt:lpstr>
      <vt:lpstr>КАБІНЕТ STEM освіти</vt:lpstr>
      <vt:lpstr>МАЙСТЕРНЯ ЕЛЕКТРОМОНТЕРІВ</vt:lpstr>
      <vt:lpstr>НАВЧАЛЬНО-ПРАКТИЧНИЙ ЦЕНТР</vt:lpstr>
      <vt:lpstr>Презентація PowerPoint</vt:lpstr>
      <vt:lpstr>Презентація PowerPoint</vt:lpstr>
      <vt:lpstr>ПЕРЕМОГИ НА МІЖНАРОДНОМУ РІВНІ</vt:lpstr>
      <vt:lpstr>ВЕБ – САЙТ  УЧИЛИЩА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Хайчин</dc:creator>
  <cp:lastModifiedBy>Ліщук Катерина Ростиславівна</cp:lastModifiedBy>
  <cp:revision>213</cp:revision>
  <cp:lastPrinted>2019-03-04T10:13:34Z</cp:lastPrinted>
  <dcterms:created xsi:type="dcterms:W3CDTF">2014-03-13T19:44:08Z</dcterms:created>
  <dcterms:modified xsi:type="dcterms:W3CDTF">2019-08-18T14:06:05Z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TC300049909990</vt:lpwstr>
  </property>
</Properties>
</file>