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0" r:id="rId2"/>
    <p:sldId id="375" r:id="rId3"/>
    <p:sldId id="387" r:id="rId4"/>
    <p:sldId id="386" r:id="rId5"/>
    <p:sldId id="376" r:id="rId6"/>
    <p:sldId id="364" r:id="rId7"/>
    <p:sldId id="377" r:id="rId8"/>
    <p:sldId id="383" r:id="rId9"/>
    <p:sldId id="380" r:id="rId10"/>
    <p:sldId id="381" r:id="rId11"/>
    <p:sldId id="367" r:id="rId12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B5"/>
    <a:srgbClr val="0088C7"/>
    <a:srgbClr val="006BA3"/>
    <a:srgbClr val="0A2B53"/>
    <a:srgbClr val="E6E0DD"/>
    <a:srgbClr val="0047A6"/>
    <a:srgbClr val="0000B3"/>
    <a:srgbClr val="555555"/>
    <a:srgbClr val="CDC7C2"/>
    <a:srgbClr val="ED1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74394" autoAdjust="0"/>
  </p:normalViewPr>
  <p:slideViewPr>
    <p:cSldViewPr snapToGrid="0">
      <p:cViewPr varScale="1">
        <p:scale>
          <a:sx n="85" d="100"/>
          <a:sy n="85" d="100"/>
        </p:scale>
        <p:origin x="-23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972" y="-90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939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8736" y="0"/>
            <a:ext cx="2978939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3239"/>
            <a:ext cx="2978939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8736" y="9393239"/>
            <a:ext cx="2978939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48FDA2-B587-42E1-8513-D8BF0C5603F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102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939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736" y="0"/>
            <a:ext cx="2978939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63588"/>
            <a:ext cx="4987925" cy="3741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850" y="4735514"/>
            <a:ext cx="4965976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3239"/>
            <a:ext cx="2978939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736" y="9393239"/>
            <a:ext cx="2978939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664952-F45B-48F0-A22A-9ECE4FD8EA19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578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68215C-1DAB-489C-9AEF-E013F43819AE}" type="slidenum">
              <a:rPr lang="de-DE"/>
              <a:pPr/>
              <a:t>1</a:t>
            </a:fld>
            <a:endParaRPr lang="de-DE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64952-F45B-48F0-A22A-9ECE4FD8EA19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662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64952-F45B-48F0-A22A-9ECE4FD8EA19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218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alt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64952-F45B-48F0-A22A-9ECE4FD8EA19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1746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64952-F45B-48F0-A22A-9ECE4FD8EA19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408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75" y="763588"/>
            <a:ext cx="4987925" cy="3741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8372" y="9393853"/>
            <a:ext cx="2979303" cy="5343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89739D0-0204-4103-B002-A5E219A550A1}" type="slidenum">
              <a:rPr lang="de-DE" altLang="uk-UA" smtClean="0"/>
              <a:pPr>
                <a:defRPr/>
              </a:pPr>
              <a:t>7</a:t>
            </a:fld>
            <a:endParaRPr lang="de-DE" altLang="uk-UA"/>
          </a:p>
        </p:txBody>
      </p:sp>
    </p:spTree>
    <p:extLst>
      <p:ext uri="{BB962C8B-B14F-4D97-AF65-F5344CB8AC3E}">
        <p14:creationId xmlns:p14="http://schemas.microsoft.com/office/powerpoint/2010/main" val="548474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В рамках проекту Національного механізму взаємодії суб'єктів, які здійснюють заходи в сфері протидії торгівлі людьми Координатором проектів ОБСЄ в Україні було</a:t>
            </a:r>
            <a:r>
              <a:rPr lang="uk-UA" baseline="0" dirty="0" smtClean="0"/>
              <a:t> розроблено онлайн курс «Запобігання торгівлі людьми». Основною метою є забезпечення викладання відповідного курсу  в інститутах післядипломної педагогічної освіти на виконання Плану заходів Міністерства освіти і науки України щодо реалізації Державної соціальної програми протидії торгівлі людьми на період до 2020 року.</a:t>
            </a:r>
          </a:p>
          <a:p>
            <a:r>
              <a:rPr lang="uk-UA" baseline="0" dirty="0" smtClean="0"/>
              <a:t>Розглядаються особливості поняття торгівлі людьми, досліджуються масштабність проблеми, групи ризику, національне та міжнародне законодавство у цій сфері.</a:t>
            </a:r>
          </a:p>
          <a:p>
            <a:r>
              <a:rPr lang="uk-UA" baseline="0" dirty="0" smtClean="0"/>
              <a:t>Цей курс призначений для керівників навчальних закладів загальної середньої освіти, заступників директорів з виховної роботи, педагогів-організаторів, класних керівників, соціальних педагогів, практичних психологів, педагогічних працівників інтернатних закладів, а також для всіх, хто вболіває за майбутнє зростаючого покоління України.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64952-F45B-48F0-A22A-9ECE4FD8EA19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632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64952-F45B-48F0-A22A-9ECE4FD8EA19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863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64952-F45B-48F0-A22A-9ECE4FD8EA19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29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44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7013" y="687388"/>
            <a:ext cx="2060575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87388"/>
            <a:ext cx="6029325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98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87388"/>
            <a:ext cx="8001000" cy="896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36588" y="1957388"/>
            <a:ext cx="8001000" cy="40640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9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257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13" y="34637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313" y="1790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6681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61" y="276263"/>
            <a:ext cx="8399721" cy="5956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5462" y="1149313"/>
            <a:ext cx="4282743" cy="49183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4911" y="1149312"/>
            <a:ext cx="4175051" cy="49112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75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460" y="262269"/>
            <a:ext cx="8229600" cy="602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107" y="108145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930" y="188425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4020" y="107436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6932" y="187716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61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87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909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18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913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1385" y="276263"/>
            <a:ext cx="8399721" cy="59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195" y="1219199"/>
            <a:ext cx="8359557" cy="482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203196" y="970521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2" name="Picture 11" descr="3blueblocks.png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31510" cy="1162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6" y="6465888"/>
            <a:ext cx="1777889" cy="1960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9pPr>
    </p:titleStyle>
    <p:bodyStyle>
      <a:lvl1pPr algn="l" defTabSz="901700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76238" indent="-185738" algn="l" defTabSz="9017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757238" indent="-190500" algn="l" defTabSz="9017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&gt;"/>
        <a:defRPr sz="1600">
          <a:solidFill>
            <a:schemeClr val="tx1"/>
          </a:solidFill>
          <a:latin typeface="+mn-lt"/>
        </a:defRPr>
      </a:lvl3pPr>
      <a:lvl4pPr marL="1138238" indent="-190500" algn="l" defTabSz="9017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&gt;"/>
        <a:defRPr sz="1600">
          <a:solidFill>
            <a:schemeClr val="tx1"/>
          </a:solidFill>
          <a:latin typeface="+mn-lt"/>
        </a:defRPr>
      </a:lvl4pPr>
      <a:lvl5pPr marL="1519238" indent="-190500" algn="l" defTabSz="9017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&gt;"/>
        <a:defRPr sz="1600">
          <a:solidFill>
            <a:schemeClr val="tx1"/>
          </a:solidFill>
          <a:latin typeface="+mn-lt"/>
        </a:defRPr>
      </a:lvl5pPr>
      <a:lvl6pPr marL="1976438" indent="-190500" algn="l" defTabSz="9017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&gt;"/>
        <a:defRPr sz="1600">
          <a:solidFill>
            <a:schemeClr val="tx1"/>
          </a:solidFill>
          <a:latin typeface="+mn-lt"/>
        </a:defRPr>
      </a:lvl6pPr>
      <a:lvl7pPr marL="2433638" indent="-190500" algn="l" defTabSz="9017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&gt;"/>
        <a:defRPr sz="1600">
          <a:solidFill>
            <a:schemeClr val="tx1"/>
          </a:solidFill>
          <a:latin typeface="+mn-lt"/>
        </a:defRPr>
      </a:lvl7pPr>
      <a:lvl8pPr marL="2890838" indent="-190500" algn="l" defTabSz="9017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&gt;"/>
        <a:defRPr sz="1600">
          <a:solidFill>
            <a:schemeClr val="tx1"/>
          </a:solidFill>
          <a:latin typeface="+mn-lt"/>
        </a:defRPr>
      </a:lvl8pPr>
      <a:lvl9pPr marL="3348038" indent="-190500" algn="l" defTabSz="9017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&gt;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iliya.Kondybina@osce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1248389"/>
            <a:ext cx="9144000" cy="446163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492125" y="61610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606119" y="1808897"/>
            <a:ext cx="8039100" cy="377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10000"/>
              </a:lnSpc>
              <a:spcAft>
                <a:spcPts val="1200"/>
              </a:spcAft>
            </a:pPr>
            <a:r>
              <a:rPr lang="uk-UA" sz="5400" b="1" dirty="0" smtClean="0">
                <a:solidFill>
                  <a:schemeClr val="bg1"/>
                </a:solidFill>
                <a:latin typeface="Helvetica"/>
                <a:cs typeface="Helvetica"/>
              </a:rPr>
              <a:t>Координатор проектів ОБСЄ в Україні</a:t>
            </a:r>
          </a:p>
          <a:p>
            <a:pPr eaLnBrk="1" hangingPunct="1">
              <a:lnSpc>
                <a:spcPct val="110000"/>
              </a:lnSpc>
            </a:pPr>
            <a:r>
              <a:rPr lang="uk-UA" sz="4000" dirty="0" smtClean="0">
                <a:solidFill>
                  <a:schemeClr val="bg1"/>
                </a:solidFill>
                <a:latin typeface="Helvetica"/>
                <a:cs typeface="Helvetica"/>
              </a:rPr>
              <a:t>Діяльність у сфері протидії торгівлі людьми</a:t>
            </a:r>
            <a:endParaRPr lang="uk-UA" sz="40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1762125" y="4968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98345" name="Rectangle 41"/>
          <p:cNvSpPr>
            <a:spLocks noChangeArrowheads="1"/>
          </p:cNvSpPr>
          <p:nvPr/>
        </p:nvSpPr>
        <p:spPr bwMode="auto">
          <a:xfrm>
            <a:off x="606119" y="5971187"/>
            <a:ext cx="14097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10000"/>
              </a:lnSpc>
            </a:pPr>
            <a:r>
              <a:rPr lang="en-GB" sz="1500" dirty="0" err="1">
                <a:solidFill>
                  <a:schemeClr val="tx2"/>
                </a:solidFill>
                <a:latin typeface="Helvetica" charset="0"/>
              </a:rPr>
              <a:t>osce.org</a:t>
            </a:r>
            <a:endParaRPr lang="en-GB" sz="4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48581"/>
            <a:ext cx="2791537" cy="307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3693" y="5838092"/>
            <a:ext cx="3915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Лілія Грудко, </a:t>
            </a:r>
            <a:r>
              <a:rPr lang="uk-UA" sz="16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керівник програми «Безпека людини» </a:t>
            </a:r>
            <a:endParaRPr lang="uk-UA" sz="1600" dirty="0" smtClean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r>
              <a:rPr lang="en-US" sz="1500" dirty="0" smtClean="0">
                <a:solidFill>
                  <a:schemeClr val="tx2"/>
                </a:solidFill>
                <a:latin typeface="Helvetica" charset="0"/>
                <a:hlinkClick r:id="rId4"/>
              </a:rPr>
              <a:t>Liliya</a:t>
            </a:r>
            <a:r>
              <a:rPr lang="en-GB" sz="1500" dirty="0" smtClean="0">
                <a:solidFill>
                  <a:schemeClr val="tx2"/>
                </a:solidFill>
                <a:latin typeface="Helvetica" charset="0"/>
                <a:hlinkClick r:id="rId4"/>
              </a:rPr>
              <a:t>.Grudko@osce.org</a:t>
            </a:r>
            <a:r>
              <a:rPr lang="en-GB" sz="16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</a:t>
            </a:r>
            <a:endParaRPr lang="en-GB" sz="1600" dirty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66" y="200722"/>
            <a:ext cx="7418626" cy="617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9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8470"/>
            <a:ext cx="9144000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7928" y="1525988"/>
            <a:ext cx="287290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uk-UA" altLang="en-US" dirty="0" smtClean="0">
                <a:solidFill>
                  <a:schemeClr val="accent2"/>
                </a:solidFill>
                <a:latin typeface="Helvetica" charset="0"/>
              </a:rPr>
              <a:t> Дякую </a:t>
            </a:r>
            <a:r>
              <a:rPr lang="uk-UA" altLang="en-US" dirty="0">
                <a:solidFill>
                  <a:schemeClr val="accent2"/>
                </a:solidFill>
                <a:latin typeface="Helvetica" charset="0"/>
              </a:rPr>
              <a:t>за </a:t>
            </a:r>
            <a:r>
              <a:rPr lang="uk-UA" altLang="en-US" dirty="0" smtClean="0">
                <a:solidFill>
                  <a:schemeClr val="accent2"/>
                </a:solidFill>
                <a:latin typeface="Helvetica" charset="0"/>
              </a:rPr>
              <a:t>увагу!</a:t>
            </a:r>
            <a:endParaRPr lang="en-GB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 txBox="1">
            <a:spLocks noChangeArrowheads="1"/>
          </p:cNvSpPr>
          <p:nvPr/>
        </p:nvSpPr>
        <p:spPr>
          <a:xfrm>
            <a:off x="180277" y="352613"/>
            <a:ext cx="8341631" cy="704817"/>
          </a:xfrm>
          <a:prstGeom prst="rect">
            <a:avLst/>
          </a:prstGeom>
          <a:noFill/>
          <a:ln/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uk-UA" sz="3200" dirty="0" smtClean="0">
                <a:latin typeface="Helvetica Light"/>
                <a:cs typeface="Helvetica Light"/>
              </a:rPr>
              <a:t>Протидія транснаціональним викликам</a:t>
            </a:r>
            <a:endParaRPr lang="uk-UA" sz="3200" dirty="0">
              <a:latin typeface="Helvetica Light"/>
              <a:cs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819" y="1185977"/>
            <a:ext cx="8591568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uk-UA" sz="1800" b="1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Міжнародне співробітництво в регіоні ОБСЄ: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Інтеграційний підхід в протидії торгівлі людьми;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Платформа для обміну практиками та новітніми підходами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622" y="2493044"/>
            <a:ext cx="64470" cy="103596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623" y="4040481"/>
            <a:ext cx="64470" cy="18720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4900" y="1262130"/>
            <a:ext cx="64470" cy="7560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81" y="2308062"/>
            <a:ext cx="3179306" cy="441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7" y="2192631"/>
            <a:ext cx="282416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538" y="3011027"/>
            <a:ext cx="2753116" cy="368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93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2" y="930237"/>
            <a:ext cx="10505465" cy="160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897" y="3316288"/>
            <a:ext cx="4151313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9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96" y="983718"/>
            <a:ext cx="6044240" cy="30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16" y="3874770"/>
            <a:ext cx="5926684" cy="298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6"/>
          <p:cNvSpPr txBox="1">
            <a:spLocks noChangeArrowheads="1"/>
          </p:cNvSpPr>
          <p:nvPr/>
        </p:nvSpPr>
        <p:spPr>
          <a:xfrm>
            <a:off x="180277" y="352613"/>
            <a:ext cx="8341631" cy="704817"/>
          </a:xfrm>
          <a:prstGeom prst="rect">
            <a:avLst/>
          </a:prstGeom>
          <a:noFill/>
          <a:ln/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uk-UA" sz="3200" dirty="0" err="1" smtClean="0">
                <a:latin typeface="Helvetica Light"/>
                <a:cs typeface="Helvetica Light"/>
              </a:rPr>
              <a:t>Симуляційна</a:t>
            </a:r>
            <a:r>
              <a:rPr lang="uk-UA" sz="3200" dirty="0" smtClean="0">
                <a:latin typeface="Helvetica Light"/>
                <a:cs typeface="Helvetica Light"/>
              </a:rPr>
              <a:t> міжнародна вправа </a:t>
            </a:r>
            <a:r>
              <a:rPr lang="uk-UA" sz="3200" dirty="0" err="1" smtClean="0">
                <a:latin typeface="Helvetica Light"/>
                <a:cs typeface="Helvetica Light"/>
              </a:rPr>
              <a:t>м.Астана</a:t>
            </a:r>
            <a:endParaRPr lang="uk-UA" sz="3200" dirty="0">
              <a:latin typeface="Helvetica Light"/>
              <a:cs typeface="Helvetica Ligh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568068" y="1137424"/>
            <a:ext cx="2397512" cy="2598235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00 </a:t>
            </a:r>
            <a:r>
              <a:rPr lang="ru-RU" sz="1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учасників</a:t>
            </a:r>
            <a:endPara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країн</a:t>
            </a:r>
            <a:endParaRPr kumimoji="0" lang="en-US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</a:t>
            </a:r>
            <a:r>
              <a:rPr lang="ru-RU" sz="1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днів</a:t>
            </a:r>
            <a:r>
              <a:rPr lang="ru-RU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акторів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</a:t>
            </a:r>
            <a:r>
              <a:rPr lang="ru-RU" sz="1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локації</a:t>
            </a:r>
            <a:endParaRPr lang="ru-RU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68351" y="4304371"/>
            <a:ext cx="2408664" cy="19514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</a:t>
            </a:r>
            <a:r>
              <a:rPr kumimoji="0" lang="uk-U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іжвідомчий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підхід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</a:t>
            </a:r>
            <a:r>
              <a:rPr lang="ru-RU" sz="1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озроблен</a:t>
            </a:r>
            <a:r>
              <a:rPr lang="uk-UA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 </a:t>
            </a:r>
            <a:r>
              <a:rPr lang="ru-RU" sz="1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сценарії</a:t>
            </a:r>
            <a:r>
              <a:rPr lang="ru-RU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 </a:t>
            </a:r>
            <a:r>
              <a:rPr lang="uk-UA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реальних випадків</a:t>
            </a:r>
            <a:endParaRPr lang="en-GB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 txBox="1">
            <a:spLocks noChangeArrowheads="1"/>
          </p:cNvSpPr>
          <p:nvPr/>
        </p:nvSpPr>
        <p:spPr>
          <a:xfrm>
            <a:off x="128954" y="352613"/>
            <a:ext cx="9015046" cy="704817"/>
          </a:xfrm>
          <a:prstGeom prst="rect">
            <a:avLst/>
          </a:prstGeom>
          <a:noFill/>
          <a:ln/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uk-UA" sz="3200" spc="-100" dirty="0" smtClean="0">
                <a:latin typeface="Helvetica Light"/>
                <a:cs typeface="Helvetica Light"/>
              </a:rPr>
              <a:t>Протидія торгівлі людьми на національному рівні</a:t>
            </a:r>
            <a:endParaRPr lang="uk-UA" sz="3200" spc="-100" dirty="0">
              <a:latin typeface="Helvetica Light"/>
              <a:cs typeface="Helvetica Ligh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93792" y="1112950"/>
            <a:ext cx="9237791" cy="2861173"/>
          </a:xfrm>
          <a:prstGeom prst="rect">
            <a:avLst/>
          </a:prstGeom>
        </p:spPr>
        <p:txBody>
          <a:bodyPr rIns="72000">
            <a:normAutofit/>
          </a:bodyPr>
          <a:lstStyle>
            <a:lvl1pPr algn="l" defTabSz="9017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85738" algn="l" defTabSz="9017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757238" indent="-190500" algn="l" defTabSz="9017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 sz="1600">
                <a:solidFill>
                  <a:schemeClr val="tx1"/>
                </a:solidFill>
                <a:latin typeface="+mn-lt"/>
              </a:defRPr>
            </a:lvl3pPr>
            <a:lvl4pPr marL="1138238" indent="-190500" algn="l" defTabSz="9017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 sz="1600">
                <a:solidFill>
                  <a:schemeClr val="tx1"/>
                </a:solidFill>
                <a:latin typeface="+mn-lt"/>
              </a:defRPr>
            </a:lvl4pPr>
            <a:lvl5pPr marL="1519238" indent="-190500" algn="l" defTabSz="9017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 sz="1600">
                <a:solidFill>
                  <a:schemeClr val="tx1"/>
                </a:solidFill>
                <a:latin typeface="+mn-lt"/>
              </a:defRPr>
            </a:lvl5pPr>
            <a:lvl6pPr marL="1976438" indent="-190500" algn="l" defTabSz="9017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 sz="1600">
                <a:solidFill>
                  <a:schemeClr val="tx1"/>
                </a:solidFill>
                <a:latin typeface="+mn-lt"/>
              </a:defRPr>
            </a:lvl6pPr>
            <a:lvl7pPr marL="2433638" indent="-190500" algn="l" defTabSz="9017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 sz="1600">
                <a:solidFill>
                  <a:schemeClr val="tx1"/>
                </a:solidFill>
                <a:latin typeface="+mn-lt"/>
              </a:defRPr>
            </a:lvl7pPr>
            <a:lvl8pPr marL="2890838" indent="-190500" algn="l" defTabSz="9017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 sz="1600">
                <a:solidFill>
                  <a:schemeClr val="tx1"/>
                </a:solidFill>
                <a:latin typeface="+mn-lt"/>
              </a:defRPr>
            </a:lvl8pPr>
            <a:lvl9pPr marL="3348038" indent="-190500" algn="l" defTabSz="9017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549275" lvl="1" indent="-285750" eaLnBrk="0" hangingPunc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uk-UA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Законодавча підтримка </a:t>
            </a:r>
            <a:r>
              <a:rPr lang="uk-UA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– закони </a:t>
            </a:r>
            <a:r>
              <a:rPr lang="uk-UA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та підзаконні акти; відповідні статті у КК, регулювання посередництва у працевлаштуванні за </a:t>
            </a:r>
            <a:r>
              <a:rPr lang="uk-UA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кордоном </a:t>
            </a:r>
          </a:p>
          <a:p>
            <a:pPr marL="549275" lvl="1" indent="-285750" eaLnBrk="0" hangingPunc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Представлення</a:t>
            </a:r>
            <a:r>
              <a:rPr lang="ru-RU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</a:t>
            </a:r>
            <a:r>
              <a:rPr lang="ru-RU" dirty="0" err="1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щорічних</a:t>
            </a:r>
            <a:r>
              <a:rPr lang="ru-RU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</a:t>
            </a:r>
            <a:r>
              <a:rPr lang="ru-RU" dirty="0" err="1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досягнень</a:t>
            </a:r>
            <a:r>
              <a:rPr lang="ru-RU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в </a:t>
            </a:r>
            <a:r>
              <a:rPr lang="ru-RU" dirty="0" err="1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боротьбі</a:t>
            </a:r>
            <a:r>
              <a:rPr lang="ru-RU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з </a:t>
            </a:r>
            <a:r>
              <a:rPr lang="ru-RU" dirty="0" err="1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торгівлею</a:t>
            </a:r>
            <a:r>
              <a:rPr lang="ru-RU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людьми та </a:t>
            </a:r>
            <a:r>
              <a:rPr lang="ru-RU" dirty="0" err="1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оголошення</a:t>
            </a:r>
            <a:r>
              <a:rPr lang="ru-RU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</a:t>
            </a:r>
            <a:r>
              <a:rPr lang="ru-RU" dirty="0" err="1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стратегії</a:t>
            </a:r>
            <a:r>
              <a:rPr lang="ru-RU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на </a:t>
            </a:r>
            <a:r>
              <a:rPr lang="ru-RU" dirty="0" err="1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поточний</a:t>
            </a:r>
            <a:r>
              <a:rPr lang="ru-RU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</a:t>
            </a:r>
            <a:r>
              <a:rPr lang="ru-RU" dirty="0" err="1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рік</a:t>
            </a:r>
            <a:r>
              <a:rPr lang="ru-RU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; </a:t>
            </a:r>
          </a:p>
          <a:p>
            <a:pPr marL="549275" lvl="1" indent="-285750" eaLnBrk="0" hangingPunc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Розробка</a:t>
            </a:r>
            <a:r>
              <a:rPr lang="ru-RU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</a:t>
            </a:r>
            <a:r>
              <a:rPr lang="ru-RU" dirty="0" err="1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стратегій</a:t>
            </a:r>
            <a:r>
              <a:rPr lang="ru-RU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</a:t>
            </a:r>
            <a:r>
              <a:rPr lang="ru-RU" dirty="0" err="1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щодо</a:t>
            </a:r>
            <a:r>
              <a:rPr lang="ru-RU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</a:t>
            </a:r>
            <a:r>
              <a:rPr lang="ru-RU" dirty="0" err="1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посилення</a:t>
            </a:r>
            <a:r>
              <a:rPr lang="ru-RU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</a:t>
            </a:r>
            <a:r>
              <a:rPr lang="ru-RU" dirty="0" err="1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відповідей</a:t>
            </a:r>
            <a:r>
              <a:rPr lang="ru-RU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на </a:t>
            </a:r>
            <a:r>
              <a:rPr lang="ru-RU" dirty="0" err="1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випадки</a:t>
            </a:r>
            <a:r>
              <a:rPr lang="ru-RU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</a:t>
            </a:r>
            <a:r>
              <a:rPr lang="ru-RU" dirty="0" err="1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торгівлі</a:t>
            </a:r>
            <a:r>
              <a:rPr lang="ru-RU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</a:t>
            </a:r>
            <a:r>
              <a:rPr lang="ru-RU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людьми</a:t>
            </a:r>
          </a:p>
          <a:p>
            <a:pPr marL="263525" lvl="1" indent="0" eaLnBrk="0" hangingPunc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uk-UA" dirty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0" y="3429000"/>
            <a:ext cx="4297363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243" y="3504498"/>
            <a:ext cx="4145079" cy="291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01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 txBox="1">
            <a:spLocks noChangeArrowheads="1"/>
          </p:cNvSpPr>
          <p:nvPr/>
        </p:nvSpPr>
        <p:spPr>
          <a:xfrm>
            <a:off x="180277" y="442553"/>
            <a:ext cx="8843802" cy="704817"/>
          </a:xfrm>
          <a:prstGeom prst="rect">
            <a:avLst/>
          </a:prstGeom>
          <a:noFill/>
          <a:ln/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uk-UA" sz="2800" dirty="0" smtClean="0">
                <a:latin typeface="Helvetica Light"/>
                <a:cs typeface="Helvetica Light"/>
              </a:rPr>
              <a:t>Інформаційні кампанії</a:t>
            </a:r>
            <a:endParaRPr lang="uk-UA" sz="2800" dirty="0">
              <a:latin typeface="Helvetica Light"/>
              <a:cs typeface="Helvetica Light"/>
            </a:endParaRPr>
          </a:p>
        </p:txBody>
      </p:sp>
      <p:pic>
        <p:nvPicPr>
          <p:cNvPr id="2051" name="Picture 3" descr="U:\RLHR\Human Security\Project Implement_ExB\NRM_2018\Infocampaign\30 July World CTHB Day\Подорожуй-Працюй-Навчайся\З лого А21\Shablon-konvert-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79" y="1147370"/>
            <a:ext cx="7162119" cy="477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92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:\RLHR\Human Security\Project Implement_ExB\NRM_2018\Infocampaign\30 July World CTHB Day\Подорожуй-Працюй-Навчайся\фото вручення\IMG-65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19" y="238655"/>
            <a:ext cx="4267827" cy="320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U:\RLHR\Human Security\Project Implement_ExB\NRM_2018\Infocampaign\30 July World CTHB Day\Подорожуй-Працюй-Навчайся\фото вручення\IMG-65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45" y="238654"/>
            <a:ext cx="4099796" cy="320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:\RLHR\Human Security\Project Implement_ExB\NRM_2018\Infocampaign\30 July World CTHB Day\Фото\КравченкоА_2018.07.30 ОБСЕ_Торговля_людьми_Майдан\ðôð¥Ðéð¥ð¦ð¥\_JAZ44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19" y="3439525"/>
            <a:ext cx="4267827" cy="284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:\RLHR\Human Security\Materials\PICTURES\CTHB\DSCF6455-50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46" y="3439525"/>
            <a:ext cx="4099797" cy="284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89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Охоплення</a:t>
            </a:r>
            <a:r>
              <a:rPr lang="ru-RU" dirty="0" smtClean="0"/>
              <a:t> </a:t>
            </a:r>
            <a:r>
              <a:rPr lang="ru-RU" dirty="0" err="1" smtClean="0"/>
              <a:t>інформаційних</a:t>
            </a:r>
            <a:r>
              <a:rPr lang="ru-RU" dirty="0" smtClean="0"/>
              <a:t> </a:t>
            </a:r>
            <a:r>
              <a:rPr lang="ru-RU" dirty="0" err="1" smtClean="0"/>
              <a:t>кампаній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#OSCE Project Co-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ordinator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Ukraine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122" name="Picture 8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2" y="1951464"/>
            <a:ext cx="8914527" cy="423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 txBox="1">
            <a:spLocks noChangeArrowheads="1"/>
          </p:cNvSpPr>
          <p:nvPr/>
        </p:nvSpPr>
        <p:spPr>
          <a:xfrm>
            <a:off x="180277" y="442553"/>
            <a:ext cx="8843802" cy="704817"/>
          </a:xfrm>
          <a:prstGeom prst="rect">
            <a:avLst/>
          </a:prstGeom>
          <a:noFill/>
          <a:ln/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uk-UA" altLang="en-US" sz="2800" dirty="0"/>
              <a:t>Онлайн курс </a:t>
            </a:r>
            <a:r>
              <a:rPr lang="uk-UA" altLang="en-US" sz="2800" dirty="0" smtClean="0"/>
              <a:t>«Протидія торгівлі людьми в Україні»</a:t>
            </a:r>
            <a:endParaRPr lang="ru-RU" sz="2800" dirty="0">
              <a:latin typeface="Helvetica Light"/>
              <a:cs typeface="Helvetica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3"/>
          <a:stretch/>
        </p:blipFill>
        <p:spPr>
          <a:xfrm>
            <a:off x="411178" y="1159093"/>
            <a:ext cx="8382000" cy="5112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93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CE presentation template-EN">
  <a:themeElements>
    <a:clrScheme name="">
      <a:dk1>
        <a:srgbClr val="545454"/>
      </a:dk1>
      <a:lt1>
        <a:srgbClr val="FFFFFF"/>
      </a:lt1>
      <a:dk2>
        <a:srgbClr val="00427C"/>
      </a:dk2>
      <a:lt2>
        <a:srgbClr val="DDE3E4"/>
      </a:lt2>
      <a:accent1>
        <a:srgbClr val="DDE3E4"/>
      </a:accent1>
      <a:accent2>
        <a:srgbClr val="0F4379"/>
      </a:accent2>
      <a:accent3>
        <a:srgbClr val="FFFFFF"/>
      </a:accent3>
      <a:accent4>
        <a:srgbClr val="464646"/>
      </a:accent4>
      <a:accent5>
        <a:srgbClr val="EBEFEF"/>
      </a:accent5>
      <a:accent6>
        <a:srgbClr val="0C3C6D"/>
      </a:accent6>
      <a:hlink>
        <a:srgbClr val="A60F1F"/>
      </a:hlink>
      <a:folHlink>
        <a:srgbClr val="545454"/>
      </a:folHlink>
    </a:clrScheme>
    <a:fontScheme name="OSCE presentatio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SCE presentat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CE presentatio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CE presentation templat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CE presentation templat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CE presentation templat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CE presentation templat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CE presentation templat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CE presentation templat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CE presentation templat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CE presentatio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CE presentatio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CE presentation template 12">
        <a:dk1>
          <a:srgbClr val="545454"/>
        </a:dk1>
        <a:lt1>
          <a:srgbClr val="FFFFFF"/>
        </a:lt1>
        <a:dk2>
          <a:srgbClr val="000000"/>
        </a:dk2>
        <a:lt2>
          <a:srgbClr val="CCC7C2"/>
        </a:lt2>
        <a:accent1>
          <a:srgbClr val="BBE0E3"/>
        </a:accent1>
        <a:accent2>
          <a:srgbClr val="19007F"/>
        </a:accent2>
        <a:accent3>
          <a:srgbClr val="FFFFFF"/>
        </a:accent3>
        <a:accent4>
          <a:srgbClr val="464646"/>
        </a:accent4>
        <a:accent5>
          <a:srgbClr val="DAEDEF"/>
        </a:accent5>
        <a:accent6>
          <a:srgbClr val="160072"/>
        </a:accent6>
        <a:hlink>
          <a:srgbClr val="0047A6"/>
        </a:hlink>
        <a:folHlink>
          <a:srgbClr val="3F7F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OSCE presentation template-EN</Template>
  <TotalTime>4233</TotalTime>
  <Words>289</Words>
  <Application>Microsoft Office PowerPoint</Application>
  <PresentationFormat>On-screen Show (4:3)</PresentationFormat>
  <Paragraphs>43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OSCE presentation template-EN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Охоплення інформаційних кампаній</vt:lpstr>
      <vt:lpstr>PowerPoint Presentation</vt:lpstr>
      <vt:lpstr>PowerPoint Presentation</vt:lpstr>
      <vt:lpstr>PowerPoint Presentation</vt:lpstr>
    </vt:vector>
  </TitlesOfParts>
  <Company>OSCE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 template</dc:subject>
  <dc:creator>Igor Nuk</dc:creator>
  <dc:description>PowerPoint presentation template</dc:description>
  <cp:lastModifiedBy>Liliya Grudko</cp:lastModifiedBy>
  <cp:revision>117</cp:revision>
  <cp:lastPrinted>2018-05-08T13:23:49Z</cp:lastPrinted>
  <dcterms:created xsi:type="dcterms:W3CDTF">2016-05-03T11:49:10Z</dcterms:created>
  <dcterms:modified xsi:type="dcterms:W3CDTF">2019-02-27T15:19:30Z</dcterms:modified>
</cp:coreProperties>
</file>